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60" r:id="rId2"/>
    <p:sldId id="266" r:id="rId3"/>
    <p:sldId id="257" r:id="rId4"/>
    <p:sldId id="268" r:id="rId5"/>
    <p:sldId id="269" r:id="rId6"/>
    <p:sldId id="271" r:id="rId7"/>
    <p:sldId id="272" r:id="rId8"/>
    <p:sldId id="270" r:id="rId9"/>
    <p:sldId id="273" r:id="rId10"/>
    <p:sldId id="276" r:id="rId11"/>
    <p:sldId id="267" r:id="rId12"/>
    <p:sldId id="275" r:id="rId13"/>
    <p:sldId id="274" r:id="rId14"/>
    <p:sldId id="259" r:id="rId15"/>
  </p:sldIdLst>
  <p:sldSz cx="7559675" cy="1069181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79243"/>
    <a:srgbClr val="C6B470"/>
    <a:srgbClr val="262626"/>
    <a:srgbClr val="EBE4CB"/>
    <a:srgbClr val="DACEA2"/>
    <a:srgbClr val="3078BA"/>
    <a:srgbClr val="FBFBFB"/>
    <a:srgbClr val="1F4E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120" autoAdjust="0"/>
    <p:restoredTop sz="95329"/>
  </p:normalViewPr>
  <p:slideViewPr>
    <p:cSldViewPr snapToGrid="0">
      <p:cViewPr>
        <p:scale>
          <a:sx n="126" d="100"/>
          <a:sy n="126" d="100"/>
        </p:scale>
        <p:origin x="984" y="1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9" name="テキスト プレースホルダー 13"/>
          <p:cNvSpPr>
            <a:spLocks noGrp="1"/>
          </p:cNvSpPr>
          <p:nvPr>
            <p:ph type="body" sz="quarter" idx="11" hasCustomPrompt="1"/>
          </p:nvPr>
        </p:nvSpPr>
        <p:spPr>
          <a:xfrm>
            <a:off x="2180700" y="535035"/>
            <a:ext cx="2491407" cy="390271"/>
          </a:xfrm>
        </p:spPr>
        <p:txBody>
          <a:bodyPr>
            <a:norm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sz="1600" b="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a:pPr>
            <a:r>
              <a:rPr kumimoji="1" lang="ja-JP" altLang="en-US" dirty="0"/>
              <a:t>株式会社 〇〇〇〇〇〇〇</a:t>
            </a:r>
          </a:p>
          <a:p>
            <a:pPr lvl="0"/>
            <a:endParaRPr kumimoji="1" lang="ja-JP" altLang="en-US" dirty="0"/>
          </a:p>
        </p:txBody>
      </p:sp>
      <p:sp>
        <p:nvSpPr>
          <p:cNvPr id="10" name="テキスト プレースホルダー 13"/>
          <p:cNvSpPr>
            <a:spLocks noGrp="1"/>
          </p:cNvSpPr>
          <p:nvPr>
            <p:ph type="body" sz="quarter" idx="13" hasCustomPrompt="1"/>
          </p:nvPr>
        </p:nvSpPr>
        <p:spPr>
          <a:xfrm>
            <a:off x="2180699" y="845479"/>
            <a:ext cx="2491408" cy="331786"/>
          </a:xfrm>
        </p:spPr>
        <p:txBody>
          <a:bodyPr>
            <a:norm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a:pPr>
            <a:r>
              <a:rPr kumimoji="1" lang="en-US" altLang="ja-JP" dirty="0"/>
              <a:t>http://XXXX_sample.aa.jp</a:t>
            </a:r>
          </a:p>
        </p:txBody>
      </p:sp>
      <p:sp>
        <p:nvSpPr>
          <p:cNvPr id="13" name="テキスト プレースホルダー 13"/>
          <p:cNvSpPr>
            <a:spLocks noGrp="1"/>
          </p:cNvSpPr>
          <p:nvPr>
            <p:ph type="body" sz="quarter" idx="24" hasCustomPrompt="1"/>
          </p:nvPr>
        </p:nvSpPr>
        <p:spPr>
          <a:xfrm>
            <a:off x="353433" y="5352085"/>
            <a:ext cx="4318674" cy="450102"/>
          </a:xfrm>
        </p:spPr>
        <p:txBody>
          <a:bodyPr>
            <a:no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sz="24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a:pPr>
            <a:r>
              <a:rPr kumimoji="1" lang="ja-JP" altLang="en-US" dirty="0"/>
              <a:t>ここに商品名を入れましょう</a:t>
            </a:r>
            <a:endParaRPr kumimoji="1" lang="en-US" altLang="ja-JP" dirty="0"/>
          </a:p>
        </p:txBody>
      </p:sp>
      <p:sp>
        <p:nvSpPr>
          <p:cNvPr id="14" name="テキスト プレースホルダー 13"/>
          <p:cNvSpPr>
            <a:spLocks noGrp="1"/>
          </p:cNvSpPr>
          <p:nvPr>
            <p:ph type="body" sz="quarter" idx="25" hasCustomPrompt="1"/>
          </p:nvPr>
        </p:nvSpPr>
        <p:spPr>
          <a:xfrm>
            <a:off x="353433" y="5935180"/>
            <a:ext cx="4318674" cy="780055"/>
          </a:xfrm>
        </p:spPr>
        <p:txBody>
          <a:bodyPr>
            <a:no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sz="1400" b="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a:pPr>
            <a:r>
              <a:rPr kumimoji="1" lang="ja-JP" altLang="en-US" dirty="0"/>
              <a:t>ここにコピーを入れましょう。ここにコピーを入れましょう。ここにコピーを入れましょう。ここにコピーを入れましょう。</a:t>
            </a:r>
            <a:endParaRPr kumimoji="1" lang="en-US" altLang="ja-JP" dirty="0"/>
          </a:p>
          <a:p>
            <a:pPr marL="0" marR="0" lvl="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a:pPr>
            <a:endParaRPr kumimoji="1" lang="en-US" altLang="ja-JP" dirty="0"/>
          </a:p>
          <a:p>
            <a:pPr marL="0" marR="0" lvl="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a:pPr>
            <a:endParaRPr kumimoji="1" lang="en-US" altLang="ja-JP" dirty="0"/>
          </a:p>
        </p:txBody>
      </p:sp>
    </p:spTree>
    <p:extLst>
      <p:ext uri="{BB962C8B-B14F-4D97-AF65-F5344CB8AC3E}">
        <p14:creationId xmlns:p14="http://schemas.microsoft.com/office/powerpoint/2010/main" val="3165227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11" name="テキスト プレースホルダー 13"/>
          <p:cNvSpPr>
            <a:spLocks noGrp="1"/>
          </p:cNvSpPr>
          <p:nvPr>
            <p:ph type="body" sz="quarter" idx="11" hasCustomPrompt="1"/>
          </p:nvPr>
        </p:nvSpPr>
        <p:spPr>
          <a:xfrm>
            <a:off x="5298782" y="1359540"/>
            <a:ext cx="1780198" cy="277141"/>
          </a:xfrm>
        </p:spPr>
        <p:txBody>
          <a:bodyPr>
            <a:no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sz="1200" b="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a:pPr>
            <a:r>
              <a:rPr kumimoji="1" lang="ja-JP" altLang="en-US" dirty="0"/>
              <a:t>株式会社 〇〇〇〇〇〇</a:t>
            </a:r>
          </a:p>
          <a:p>
            <a:pPr lvl="0"/>
            <a:endParaRPr kumimoji="1" lang="ja-JP" altLang="en-US" dirty="0"/>
          </a:p>
        </p:txBody>
      </p:sp>
      <p:sp>
        <p:nvSpPr>
          <p:cNvPr id="13" name="テキスト プレースホルダー 13"/>
          <p:cNvSpPr>
            <a:spLocks noGrp="1"/>
          </p:cNvSpPr>
          <p:nvPr>
            <p:ph type="body" sz="quarter" idx="13" hasCustomPrompt="1"/>
          </p:nvPr>
        </p:nvSpPr>
        <p:spPr>
          <a:xfrm>
            <a:off x="5298782" y="1602547"/>
            <a:ext cx="1780198" cy="331786"/>
          </a:xfrm>
        </p:spPr>
        <p:txBody>
          <a:bodyPr>
            <a:no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sz="95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a:pPr>
            <a:r>
              <a:rPr kumimoji="1" lang="en-US" altLang="ja-JP" dirty="0"/>
              <a:t>http://XXXX_sample.aa.jp</a:t>
            </a:r>
          </a:p>
        </p:txBody>
      </p:sp>
      <p:sp>
        <p:nvSpPr>
          <p:cNvPr id="16" name="テキスト プレースホルダー 13"/>
          <p:cNvSpPr>
            <a:spLocks noGrp="1"/>
          </p:cNvSpPr>
          <p:nvPr>
            <p:ph type="body" sz="quarter" idx="24" hasCustomPrompt="1"/>
          </p:nvPr>
        </p:nvSpPr>
        <p:spPr>
          <a:xfrm>
            <a:off x="353433" y="5151897"/>
            <a:ext cx="3514789" cy="450102"/>
          </a:xfrm>
        </p:spPr>
        <p:txBody>
          <a:bodyPr>
            <a:no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sz="2000" b="1">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a:pPr>
            <a:r>
              <a:rPr kumimoji="1" lang="ja-JP" altLang="en-US" dirty="0"/>
              <a:t>ここに商品名を入れましょう</a:t>
            </a:r>
            <a:endParaRPr kumimoji="1" lang="en-US" altLang="ja-JP" dirty="0"/>
          </a:p>
        </p:txBody>
      </p:sp>
      <p:sp>
        <p:nvSpPr>
          <p:cNvPr id="7" name="テキスト プレースホルダー 13"/>
          <p:cNvSpPr>
            <a:spLocks noGrp="1"/>
          </p:cNvSpPr>
          <p:nvPr>
            <p:ph type="body" sz="quarter" idx="25" hasCustomPrompt="1"/>
          </p:nvPr>
        </p:nvSpPr>
        <p:spPr>
          <a:xfrm>
            <a:off x="4032801" y="5126498"/>
            <a:ext cx="3151372" cy="450101"/>
          </a:xfrm>
        </p:spPr>
        <p:txBody>
          <a:bodyPr>
            <a:no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sz="1100" b="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a:pPr>
            <a:r>
              <a:rPr kumimoji="1" lang="ja-JP" altLang="en-US" dirty="0"/>
              <a:t>ここにコピーを入れましょう。ここにコピーを入れましょう。ここにコピーを入れましょう。</a:t>
            </a:r>
            <a:endParaRPr kumimoji="1" lang="en-US" altLang="ja-JP" dirty="0"/>
          </a:p>
        </p:txBody>
      </p:sp>
    </p:spTree>
    <p:extLst>
      <p:ext uri="{BB962C8B-B14F-4D97-AF65-F5344CB8AC3E}">
        <p14:creationId xmlns:p14="http://schemas.microsoft.com/office/powerpoint/2010/main" val="1728650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比較">
    <p:spTree>
      <p:nvGrpSpPr>
        <p:cNvPr id="1" name=""/>
        <p:cNvGrpSpPr/>
        <p:nvPr/>
      </p:nvGrpSpPr>
      <p:grpSpPr>
        <a:xfrm>
          <a:off x="0" y="0"/>
          <a:ext cx="0" cy="0"/>
          <a:chOff x="0" y="0"/>
          <a:chExt cx="0" cy="0"/>
        </a:xfrm>
      </p:grpSpPr>
      <p:sp>
        <p:nvSpPr>
          <p:cNvPr id="36" name="図プレースホルダー 35"/>
          <p:cNvSpPr>
            <a:spLocks noGrp="1"/>
          </p:cNvSpPr>
          <p:nvPr>
            <p:ph type="pic" sz="quarter" idx="25" hasCustomPrompt="1"/>
          </p:nvPr>
        </p:nvSpPr>
        <p:spPr>
          <a:xfrm>
            <a:off x="447089" y="1152776"/>
            <a:ext cx="2157349" cy="2665101"/>
          </a:xfrm>
          <a:custGeom>
            <a:avLst/>
            <a:gdLst>
              <a:gd name="connsiteX0" fmla="*/ 0 w 2157349"/>
              <a:gd name="connsiteY0" fmla="*/ 0 h 1608324"/>
              <a:gd name="connsiteX1" fmla="*/ 2157349 w 2157349"/>
              <a:gd name="connsiteY1" fmla="*/ 0 h 1608324"/>
              <a:gd name="connsiteX2" fmla="*/ 2157349 w 2157349"/>
              <a:gd name="connsiteY2" fmla="*/ 1608324 h 1608324"/>
              <a:gd name="connsiteX3" fmla="*/ 0 w 2157349"/>
              <a:gd name="connsiteY3" fmla="*/ 1608324 h 1608324"/>
            </a:gdLst>
            <a:ahLst/>
            <a:cxnLst>
              <a:cxn ang="0">
                <a:pos x="connsiteX0" y="connsiteY0"/>
              </a:cxn>
              <a:cxn ang="0">
                <a:pos x="connsiteX1" y="connsiteY1"/>
              </a:cxn>
              <a:cxn ang="0">
                <a:pos x="connsiteX2" y="connsiteY2"/>
              </a:cxn>
              <a:cxn ang="0">
                <a:pos x="connsiteX3" y="connsiteY3"/>
              </a:cxn>
            </a:cxnLst>
            <a:rect l="l" t="t" r="r" b="b"/>
            <a:pathLst>
              <a:path w="2157349" h="1608324">
                <a:moveTo>
                  <a:pt x="0" y="0"/>
                </a:moveTo>
                <a:lnTo>
                  <a:pt x="2157349" y="0"/>
                </a:lnTo>
                <a:lnTo>
                  <a:pt x="2157349" y="1608324"/>
                </a:lnTo>
                <a:lnTo>
                  <a:pt x="0" y="1608324"/>
                </a:lnTo>
                <a:close/>
              </a:path>
            </a:pathLst>
          </a:custGeom>
          <a:blipFill dpi="0" rotWithShape="1">
            <a:blip r:embed="rId2"/>
            <a:srcRect/>
            <a:tile tx="0" ty="0" sx="100000" sy="100000" flip="none" algn="ctr"/>
          </a:blipFill>
        </p:spPr>
        <p:txBody>
          <a:bodyPr wrap="square" tIns="972000">
            <a:noAutofit/>
          </a:bodyPr>
          <a:lstStyle>
            <a:lvl1pPr marL="0" indent="0" algn="ctr">
              <a:buNone/>
              <a:defRPr sz="120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写真を追加する</a:t>
            </a:r>
          </a:p>
        </p:txBody>
      </p:sp>
      <p:sp>
        <p:nvSpPr>
          <p:cNvPr id="22" name="テキスト プレースホルダー 13"/>
          <p:cNvSpPr>
            <a:spLocks noGrp="1"/>
          </p:cNvSpPr>
          <p:nvPr>
            <p:ph type="body" sz="quarter" idx="17" hasCustomPrompt="1"/>
          </p:nvPr>
        </p:nvSpPr>
        <p:spPr>
          <a:xfrm>
            <a:off x="2029142" y="7542383"/>
            <a:ext cx="5062806" cy="684152"/>
          </a:xfrm>
        </p:spPr>
        <p:txBody>
          <a:bodyPr>
            <a:norm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sz="90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a:pPr>
            <a:r>
              <a:rPr kumimoji="1" lang="ja-JP" altLang="en-US" dirty="0"/>
              <a:t>●ここに注意事項を入れましょう。●ここに注意事項を入れましょう。●ここに注意事項を入れましょう。●ここに注意事項を入れましょう。●ここに注意事項を入れましょう。●ここに注意事項を入れましょう。●ここに注意事項を入れましょう。●ここに注意事項を入れましょう。●ここに注意事項を入れましょう。●ここに注意事項を入れましょう。</a:t>
            </a:r>
            <a:endParaRPr kumimoji="1" lang="en-US" altLang="ja-JP" dirty="0"/>
          </a:p>
        </p:txBody>
      </p:sp>
      <p:sp>
        <p:nvSpPr>
          <p:cNvPr id="13" name="テキスト プレースホルダー 13"/>
          <p:cNvSpPr>
            <a:spLocks noGrp="1"/>
          </p:cNvSpPr>
          <p:nvPr>
            <p:ph type="body" sz="quarter" idx="11" hasCustomPrompt="1"/>
          </p:nvPr>
        </p:nvSpPr>
        <p:spPr>
          <a:xfrm>
            <a:off x="426454" y="8768488"/>
            <a:ext cx="3231146" cy="392977"/>
          </a:xfrm>
        </p:spPr>
        <p:txBody>
          <a:bodyPr>
            <a:norm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sz="2000" b="1">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a:pPr>
            <a:r>
              <a:rPr kumimoji="1" lang="ja-JP" altLang="en-US" dirty="0"/>
              <a:t>株式会社 〇〇〇〇〇〇〇</a:t>
            </a:r>
          </a:p>
          <a:p>
            <a:pPr lvl="0"/>
            <a:endParaRPr kumimoji="1" lang="ja-JP" altLang="en-US" dirty="0"/>
          </a:p>
        </p:txBody>
      </p:sp>
      <p:sp>
        <p:nvSpPr>
          <p:cNvPr id="14" name="テキスト プレースホルダー 13"/>
          <p:cNvSpPr>
            <a:spLocks noGrp="1"/>
          </p:cNvSpPr>
          <p:nvPr>
            <p:ph type="body" sz="quarter" idx="12" hasCustomPrompt="1"/>
          </p:nvPr>
        </p:nvSpPr>
        <p:spPr>
          <a:xfrm>
            <a:off x="426454" y="9099768"/>
            <a:ext cx="3231146" cy="283244"/>
          </a:xfrm>
        </p:spPr>
        <p:txBody>
          <a:bodyPr>
            <a:norm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sz="100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a:pPr>
            <a:r>
              <a:rPr kumimoji="1" lang="ja-JP" altLang="en-US" dirty="0"/>
              <a:t>〒</a:t>
            </a:r>
            <a:r>
              <a:rPr kumimoji="1" lang="en-US" altLang="ja-JP" dirty="0"/>
              <a:t>000-0000</a:t>
            </a:r>
            <a:r>
              <a:rPr kumimoji="1" lang="ja-JP" altLang="en-US" dirty="0"/>
              <a:t>　〇〇〇県〇〇〇市〇〇〇町</a:t>
            </a:r>
            <a:r>
              <a:rPr kumimoji="1" lang="en-US" altLang="ja-JP" dirty="0"/>
              <a:t>1-2-3</a:t>
            </a:r>
            <a:endParaRPr kumimoji="1" lang="ja-JP" altLang="en-US" dirty="0"/>
          </a:p>
        </p:txBody>
      </p:sp>
      <p:sp>
        <p:nvSpPr>
          <p:cNvPr id="15" name="テキスト プレースホルダー 13"/>
          <p:cNvSpPr>
            <a:spLocks noGrp="1"/>
          </p:cNvSpPr>
          <p:nvPr>
            <p:ph type="body" sz="quarter" idx="13" hasCustomPrompt="1"/>
          </p:nvPr>
        </p:nvSpPr>
        <p:spPr>
          <a:xfrm>
            <a:off x="426450" y="9273856"/>
            <a:ext cx="3231150" cy="259346"/>
          </a:xfrm>
        </p:spPr>
        <p:txBody>
          <a:bodyPr>
            <a:norm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sz="1000" baseline="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a:pPr>
            <a:r>
              <a:rPr kumimoji="1" lang="en-US" altLang="ja-JP" dirty="0"/>
              <a:t>URL  http://XXXX_sample.aa.jp</a:t>
            </a:r>
          </a:p>
        </p:txBody>
      </p:sp>
      <p:sp>
        <p:nvSpPr>
          <p:cNvPr id="16" name="テキスト プレースホルダー 13"/>
          <p:cNvSpPr>
            <a:spLocks noGrp="1"/>
          </p:cNvSpPr>
          <p:nvPr>
            <p:ph type="body" sz="quarter" idx="15" hasCustomPrompt="1"/>
          </p:nvPr>
        </p:nvSpPr>
        <p:spPr>
          <a:xfrm>
            <a:off x="868680" y="9537479"/>
            <a:ext cx="2788920" cy="479668"/>
          </a:xfrm>
        </p:spPr>
        <p:txBody>
          <a:bodyPr>
            <a:no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sz="2500" b="1">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a:pPr>
            <a:r>
              <a:rPr kumimoji="1" lang="en-US" altLang="ja-JP" dirty="0"/>
              <a:t>00-0000-0000</a:t>
            </a:r>
            <a:endParaRPr kumimoji="1" lang="ja-JP" altLang="en-US" dirty="0"/>
          </a:p>
        </p:txBody>
      </p:sp>
      <p:sp>
        <p:nvSpPr>
          <p:cNvPr id="17" name="テキスト プレースホルダー 13"/>
          <p:cNvSpPr>
            <a:spLocks noGrp="1"/>
          </p:cNvSpPr>
          <p:nvPr>
            <p:ph type="body" sz="quarter" idx="16" hasCustomPrompt="1"/>
          </p:nvPr>
        </p:nvSpPr>
        <p:spPr>
          <a:xfrm>
            <a:off x="426451" y="9888314"/>
            <a:ext cx="3231149" cy="331787"/>
          </a:xfrm>
        </p:spPr>
        <p:txBody>
          <a:bodyPr>
            <a:norm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sz="80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a:pPr>
            <a:r>
              <a:rPr kumimoji="1" lang="ja-JP" altLang="en-US" dirty="0"/>
              <a:t>＜受付時間＞ 午前 </a:t>
            </a:r>
            <a:r>
              <a:rPr kumimoji="1" lang="en-US" altLang="ja-JP" dirty="0"/>
              <a:t>9 </a:t>
            </a:r>
            <a:r>
              <a:rPr kumimoji="1" lang="ja-JP" altLang="en-US" dirty="0"/>
              <a:t>時～午後 </a:t>
            </a:r>
            <a:r>
              <a:rPr kumimoji="1" lang="en-US" altLang="ja-JP" dirty="0"/>
              <a:t>6 </a:t>
            </a:r>
            <a:r>
              <a:rPr kumimoji="1" lang="ja-JP" altLang="en-US" dirty="0"/>
              <a:t>時（土・休日・年末年始を除く）</a:t>
            </a:r>
            <a:endParaRPr kumimoji="1" lang="en-US" altLang="ja-JP" dirty="0"/>
          </a:p>
        </p:txBody>
      </p:sp>
      <p:sp>
        <p:nvSpPr>
          <p:cNvPr id="28" name="正方形/長方形 27"/>
          <p:cNvSpPr/>
          <p:nvPr userDrawn="1"/>
        </p:nvSpPr>
        <p:spPr>
          <a:xfrm>
            <a:off x="447089" y="5661017"/>
            <a:ext cx="1203911" cy="153937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プレースホルダー 13"/>
          <p:cNvSpPr>
            <a:spLocks noGrp="1"/>
          </p:cNvSpPr>
          <p:nvPr>
            <p:ph type="body" sz="quarter" idx="18" hasCustomPrompt="1"/>
          </p:nvPr>
        </p:nvSpPr>
        <p:spPr>
          <a:xfrm>
            <a:off x="447089" y="4562283"/>
            <a:ext cx="3312111" cy="829134"/>
          </a:xfrm>
        </p:spPr>
        <p:txBody>
          <a:bodyPr>
            <a:no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sz="100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a:pPr>
            <a:r>
              <a:rPr kumimoji="1" lang="ja-JP" altLang="en-US" dirty="0"/>
              <a:t>ここに商品の仕様説明を入れましょう。ここに商品の仕様説明を入れましょう。ここに商品の仕様説明を入れましょう。ここに商品の仕様説明を入れましょう。ここに商品の仕様説明を入れましょう。</a:t>
            </a:r>
            <a:endParaRPr kumimoji="1" lang="en-US" altLang="ja-JP" dirty="0"/>
          </a:p>
        </p:txBody>
      </p:sp>
      <p:sp>
        <p:nvSpPr>
          <p:cNvPr id="32" name="テキスト プレースホルダー 13"/>
          <p:cNvSpPr>
            <a:spLocks noGrp="1"/>
          </p:cNvSpPr>
          <p:nvPr>
            <p:ph type="body" sz="quarter" idx="19" hasCustomPrompt="1"/>
          </p:nvPr>
        </p:nvSpPr>
        <p:spPr>
          <a:xfrm>
            <a:off x="447089" y="4307846"/>
            <a:ext cx="3312111" cy="396286"/>
          </a:xfrm>
        </p:spPr>
        <p:txBody>
          <a:bodyPr>
            <a:no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a:pPr>
            <a:r>
              <a:rPr kumimoji="1" lang="ja-JP" altLang="en-US" dirty="0"/>
              <a:t>ここに商品の仕様説明を入れましょう。</a:t>
            </a:r>
            <a:endParaRPr kumimoji="1" lang="en-US" altLang="ja-JP" dirty="0"/>
          </a:p>
        </p:txBody>
      </p:sp>
      <p:sp>
        <p:nvSpPr>
          <p:cNvPr id="34" name="テキスト プレースホルダー 13"/>
          <p:cNvSpPr>
            <a:spLocks noGrp="1"/>
          </p:cNvSpPr>
          <p:nvPr>
            <p:ph type="body" sz="quarter" idx="20" hasCustomPrompt="1"/>
          </p:nvPr>
        </p:nvSpPr>
        <p:spPr>
          <a:xfrm>
            <a:off x="1728683" y="5868469"/>
            <a:ext cx="2030518" cy="1448353"/>
          </a:xfrm>
        </p:spPr>
        <p:txBody>
          <a:bodyPr>
            <a:no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sz="100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a:pPr>
            <a:r>
              <a:rPr kumimoji="1" lang="ja-JP" altLang="en-US" dirty="0"/>
              <a:t>ここに商品の仕様説明を入れましょう。ここに商品の仕様説明を入れましょう。ここに商品の仕様説明を入れましょう。ここに商品の仕様説明を入れましょう。ここに商品の仕様説明を入れましょう。ここに商品の仕様説明を入れましょう。</a:t>
            </a:r>
            <a:endParaRPr kumimoji="1" lang="en-US" altLang="ja-JP" dirty="0"/>
          </a:p>
        </p:txBody>
      </p:sp>
      <p:sp>
        <p:nvSpPr>
          <p:cNvPr id="35" name="テキスト プレースホルダー 13"/>
          <p:cNvSpPr>
            <a:spLocks noGrp="1"/>
          </p:cNvSpPr>
          <p:nvPr>
            <p:ph type="body" sz="quarter" idx="21" hasCustomPrompt="1"/>
          </p:nvPr>
        </p:nvSpPr>
        <p:spPr>
          <a:xfrm>
            <a:off x="1728683" y="5441613"/>
            <a:ext cx="2030518" cy="505863"/>
          </a:xfrm>
        </p:spPr>
        <p:txBody>
          <a:bodyPr>
            <a:no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a:pPr>
            <a:r>
              <a:rPr kumimoji="1" lang="ja-JP" altLang="en-US" dirty="0"/>
              <a:t>ここに商品の仕様説明を入れましょう。</a:t>
            </a:r>
            <a:endParaRPr kumimoji="1" lang="en-US" altLang="ja-JP" dirty="0"/>
          </a:p>
        </p:txBody>
      </p:sp>
      <p:sp>
        <p:nvSpPr>
          <p:cNvPr id="38" name="テキスト プレースホルダー 13"/>
          <p:cNvSpPr>
            <a:spLocks noGrp="1"/>
          </p:cNvSpPr>
          <p:nvPr>
            <p:ph type="body" sz="quarter" idx="22" hasCustomPrompt="1"/>
          </p:nvPr>
        </p:nvSpPr>
        <p:spPr>
          <a:xfrm>
            <a:off x="5251101" y="4754535"/>
            <a:ext cx="1861485" cy="1211925"/>
          </a:xfrm>
        </p:spPr>
        <p:txBody>
          <a:bodyPr>
            <a:no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sz="100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a:pPr>
            <a:r>
              <a:rPr kumimoji="1" lang="ja-JP" altLang="en-US" dirty="0"/>
              <a:t>ここに商品の仕様説明を入れましょう。ここに商品の仕様説明を入れましょう。ここに商品の仕様説明を入れましょう。ここに商品の仕様説明を入れましょう。ここに商品の仕様説明を入れましょう</a:t>
            </a:r>
            <a:endParaRPr kumimoji="1" lang="en-US" altLang="ja-JP" dirty="0"/>
          </a:p>
        </p:txBody>
      </p:sp>
      <p:sp>
        <p:nvSpPr>
          <p:cNvPr id="39" name="テキスト プレースホルダー 13"/>
          <p:cNvSpPr>
            <a:spLocks noGrp="1"/>
          </p:cNvSpPr>
          <p:nvPr>
            <p:ph type="body" sz="quarter" idx="23" hasCustomPrompt="1"/>
          </p:nvPr>
        </p:nvSpPr>
        <p:spPr>
          <a:xfrm>
            <a:off x="5251101" y="4301173"/>
            <a:ext cx="1861485" cy="542340"/>
          </a:xfrm>
        </p:spPr>
        <p:txBody>
          <a:bodyPr>
            <a:no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sz="14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a:pPr>
            <a:r>
              <a:rPr kumimoji="1" lang="ja-JP" altLang="en-US" dirty="0"/>
              <a:t>ここに商品の仕様説明を入れましょう。</a:t>
            </a:r>
            <a:endParaRPr kumimoji="1" lang="en-US" altLang="ja-JP" dirty="0"/>
          </a:p>
        </p:txBody>
      </p:sp>
      <p:sp>
        <p:nvSpPr>
          <p:cNvPr id="46" name="テキスト プレースホルダー 13"/>
          <p:cNvSpPr>
            <a:spLocks noGrp="1"/>
          </p:cNvSpPr>
          <p:nvPr userDrawn="1">
            <p:ph type="body" sz="quarter" idx="24" hasCustomPrompt="1"/>
          </p:nvPr>
        </p:nvSpPr>
        <p:spPr>
          <a:xfrm>
            <a:off x="442212" y="366684"/>
            <a:ext cx="6670373" cy="483332"/>
          </a:xfrm>
        </p:spPr>
        <p:txBody>
          <a:bodyPr>
            <a:no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sz="2400" b="0">
                <a:solidFill>
                  <a:srgbClr val="A79243"/>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a:pPr>
            <a:r>
              <a:rPr kumimoji="1" lang="ja-JP" altLang="en-US" dirty="0"/>
              <a:t>ここに商品の キャッチ コピー を入れましょう</a:t>
            </a:r>
            <a:endParaRPr kumimoji="1" lang="en-US" altLang="ja-JP" dirty="0"/>
          </a:p>
        </p:txBody>
      </p:sp>
      <p:sp>
        <p:nvSpPr>
          <p:cNvPr id="41" name="図プレースホルダー 40"/>
          <p:cNvSpPr>
            <a:spLocks noGrp="1"/>
          </p:cNvSpPr>
          <p:nvPr>
            <p:ph type="pic" sz="quarter" idx="26" hasCustomPrompt="1"/>
          </p:nvPr>
        </p:nvSpPr>
        <p:spPr>
          <a:xfrm>
            <a:off x="2701161" y="1152776"/>
            <a:ext cx="2157349" cy="2665101"/>
          </a:xfrm>
          <a:custGeom>
            <a:avLst/>
            <a:gdLst>
              <a:gd name="connsiteX0" fmla="*/ 0 w 2157349"/>
              <a:gd name="connsiteY0" fmla="*/ 0 h 1608324"/>
              <a:gd name="connsiteX1" fmla="*/ 2157349 w 2157349"/>
              <a:gd name="connsiteY1" fmla="*/ 0 h 1608324"/>
              <a:gd name="connsiteX2" fmla="*/ 2157349 w 2157349"/>
              <a:gd name="connsiteY2" fmla="*/ 1608324 h 1608324"/>
              <a:gd name="connsiteX3" fmla="*/ 0 w 2157349"/>
              <a:gd name="connsiteY3" fmla="*/ 1608324 h 1608324"/>
            </a:gdLst>
            <a:ahLst/>
            <a:cxnLst>
              <a:cxn ang="0">
                <a:pos x="connsiteX0" y="connsiteY0"/>
              </a:cxn>
              <a:cxn ang="0">
                <a:pos x="connsiteX1" y="connsiteY1"/>
              </a:cxn>
              <a:cxn ang="0">
                <a:pos x="connsiteX2" y="connsiteY2"/>
              </a:cxn>
              <a:cxn ang="0">
                <a:pos x="connsiteX3" y="connsiteY3"/>
              </a:cxn>
            </a:cxnLst>
            <a:rect l="l" t="t" r="r" b="b"/>
            <a:pathLst>
              <a:path w="2157349" h="1608324">
                <a:moveTo>
                  <a:pt x="0" y="0"/>
                </a:moveTo>
                <a:lnTo>
                  <a:pt x="2157349" y="0"/>
                </a:lnTo>
                <a:lnTo>
                  <a:pt x="2157349" y="1608324"/>
                </a:lnTo>
                <a:lnTo>
                  <a:pt x="0" y="1608324"/>
                </a:lnTo>
                <a:close/>
              </a:path>
            </a:pathLst>
          </a:custGeom>
          <a:blipFill dpi="0" rotWithShape="1">
            <a:blip r:embed="rId3"/>
            <a:srcRect/>
            <a:tile tx="0" ty="0" sx="100000" sy="100000" flip="none" algn="ctr"/>
          </a:blipFill>
        </p:spPr>
        <p:txBody>
          <a:bodyPr wrap="square" tIns="972000">
            <a:noAutofit/>
          </a:bodyPr>
          <a:lstStyle>
            <a:lvl1pPr marL="0" indent="0" algn="ctr">
              <a:buNone/>
              <a:defRPr sz="120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写真を追加する</a:t>
            </a:r>
          </a:p>
        </p:txBody>
      </p:sp>
      <p:sp>
        <p:nvSpPr>
          <p:cNvPr id="45" name="図プレースホルダー 44"/>
          <p:cNvSpPr>
            <a:spLocks noGrp="1"/>
          </p:cNvSpPr>
          <p:nvPr>
            <p:ph type="pic" sz="quarter" idx="27" hasCustomPrompt="1"/>
          </p:nvPr>
        </p:nvSpPr>
        <p:spPr>
          <a:xfrm>
            <a:off x="4955237" y="1152776"/>
            <a:ext cx="2157349" cy="2665101"/>
          </a:xfrm>
          <a:custGeom>
            <a:avLst/>
            <a:gdLst>
              <a:gd name="connsiteX0" fmla="*/ 0 w 2157349"/>
              <a:gd name="connsiteY0" fmla="*/ 0 h 1608324"/>
              <a:gd name="connsiteX1" fmla="*/ 2157349 w 2157349"/>
              <a:gd name="connsiteY1" fmla="*/ 0 h 1608324"/>
              <a:gd name="connsiteX2" fmla="*/ 2157349 w 2157349"/>
              <a:gd name="connsiteY2" fmla="*/ 1608324 h 1608324"/>
              <a:gd name="connsiteX3" fmla="*/ 0 w 2157349"/>
              <a:gd name="connsiteY3" fmla="*/ 1608324 h 1608324"/>
            </a:gdLst>
            <a:ahLst/>
            <a:cxnLst>
              <a:cxn ang="0">
                <a:pos x="connsiteX0" y="connsiteY0"/>
              </a:cxn>
              <a:cxn ang="0">
                <a:pos x="connsiteX1" y="connsiteY1"/>
              </a:cxn>
              <a:cxn ang="0">
                <a:pos x="connsiteX2" y="connsiteY2"/>
              </a:cxn>
              <a:cxn ang="0">
                <a:pos x="connsiteX3" y="connsiteY3"/>
              </a:cxn>
            </a:cxnLst>
            <a:rect l="l" t="t" r="r" b="b"/>
            <a:pathLst>
              <a:path w="2157349" h="1608324">
                <a:moveTo>
                  <a:pt x="0" y="0"/>
                </a:moveTo>
                <a:lnTo>
                  <a:pt x="2157349" y="0"/>
                </a:lnTo>
                <a:lnTo>
                  <a:pt x="2157349" y="1608324"/>
                </a:lnTo>
                <a:lnTo>
                  <a:pt x="0" y="1608324"/>
                </a:lnTo>
                <a:close/>
              </a:path>
            </a:pathLst>
          </a:custGeom>
          <a:blipFill dpi="0" rotWithShape="1">
            <a:blip r:embed="rId4"/>
            <a:srcRect/>
            <a:tile tx="0" ty="0" sx="100000" sy="100000" flip="none" algn="ctr"/>
          </a:blipFill>
        </p:spPr>
        <p:txBody>
          <a:bodyPr wrap="square" tIns="972000">
            <a:noAutofit/>
          </a:bodyPr>
          <a:lstStyle>
            <a:lvl1pPr marL="0" indent="0" algn="ctr">
              <a:buNone/>
              <a:defRPr sz="120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写真を追加する</a:t>
            </a:r>
          </a:p>
        </p:txBody>
      </p:sp>
      <p:sp>
        <p:nvSpPr>
          <p:cNvPr id="47" name="図プレースホルダー 46"/>
          <p:cNvSpPr>
            <a:spLocks noGrp="1"/>
          </p:cNvSpPr>
          <p:nvPr>
            <p:ph type="pic" sz="quarter" idx="28" hasCustomPrompt="1"/>
          </p:nvPr>
        </p:nvSpPr>
        <p:spPr>
          <a:xfrm>
            <a:off x="447089" y="5432285"/>
            <a:ext cx="1203911" cy="1768111"/>
          </a:xfrm>
          <a:custGeom>
            <a:avLst/>
            <a:gdLst>
              <a:gd name="connsiteX0" fmla="*/ 0 w 2157349"/>
              <a:gd name="connsiteY0" fmla="*/ 0 h 1608324"/>
              <a:gd name="connsiteX1" fmla="*/ 2157349 w 2157349"/>
              <a:gd name="connsiteY1" fmla="*/ 0 h 1608324"/>
              <a:gd name="connsiteX2" fmla="*/ 2157349 w 2157349"/>
              <a:gd name="connsiteY2" fmla="*/ 1608324 h 1608324"/>
              <a:gd name="connsiteX3" fmla="*/ 0 w 2157349"/>
              <a:gd name="connsiteY3" fmla="*/ 1608324 h 1608324"/>
            </a:gdLst>
            <a:ahLst/>
            <a:cxnLst>
              <a:cxn ang="0">
                <a:pos x="connsiteX0" y="connsiteY0"/>
              </a:cxn>
              <a:cxn ang="0">
                <a:pos x="connsiteX1" y="connsiteY1"/>
              </a:cxn>
              <a:cxn ang="0">
                <a:pos x="connsiteX2" y="connsiteY2"/>
              </a:cxn>
              <a:cxn ang="0">
                <a:pos x="connsiteX3" y="connsiteY3"/>
              </a:cxn>
            </a:cxnLst>
            <a:rect l="l" t="t" r="r" b="b"/>
            <a:pathLst>
              <a:path w="2157349" h="1608324">
                <a:moveTo>
                  <a:pt x="0" y="0"/>
                </a:moveTo>
                <a:lnTo>
                  <a:pt x="2157349" y="0"/>
                </a:lnTo>
                <a:lnTo>
                  <a:pt x="2157349" y="1608324"/>
                </a:lnTo>
                <a:lnTo>
                  <a:pt x="0" y="1608324"/>
                </a:lnTo>
                <a:close/>
              </a:path>
            </a:pathLst>
          </a:custGeom>
          <a:blipFill dpi="0" rotWithShape="1">
            <a:blip r:embed="rId4"/>
            <a:srcRect/>
            <a:tile tx="0" ty="0" sx="100000" sy="100000" flip="none" algn="ctr"/>
          </a:blipFill>
        </p:spPr>
        <p:txBody>
          <a:bodyPr wrap="square" tIns="360000">
            <a:noAutofit/>
          </a:bodyPr>
          <a:lstStyle>
            <a:lvl1pPr marL="0" indent="0" algn="ctr">
              <a:buNone/>
              <a:defRPr sz="110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写真を追加する</a:t>
            </a:r>
          </a:p>
        </p:txBody>
      </p:sp>
      <p:sp>
        <p:nvSpPr>
          <p:cNvPr id="52" name="図プレースホルダー 51"/>
          <p:cNvSpPr>
            <a:spLocks noGrp="1"/>
          </p:cNvSpPr>
          <p:nvPr>
            <p:ph type="pic" sz="quarter" idx="29" hasCustomPrompt="1"/>
          </p:nvPr>
        </p:nvSpPr>
        <p:spPr>
          <a:xfrm>
            <a:off x="3949149" y="4306958"/>
            <a:ext cx="1226102" cy="1659502"/>
          </a:xfrm>
          <a:custGeom>
            <a:avLst/>
            <a:gdLst>
              <a:gd name="connsiteX0" fmla="*/ 0 w 2157349"/>
              <a:gd name="connsiteY0" fmla="*/ 0 h 1608324"/>
              <a:gd name="connsiteX1" fmla="*/ 2157349 w 2157349"/>
              <a:gd name="connsiteY1" fmla="*/ 0 h 1608324"/>
              <a:gd name="connsiteX2" fmla="*/ 2157349 w 2157349"/>
              <a:gd name="connsiteY2" fmla="*/ 1608324 h 1608324"/>
              <a:gd name="connsiteX3" fmla="*/ 0 w 2157349"/>
              <a:gd name="connsiteY3" fmla="*/ 1608324 h 1608324"/>
            </a:gdLst>
            <a:ahLst/>
            <a:cxnLst>
              <a:cxn ang="0">
                <a:pos x="connsiteX0" y="connsiteY0"/>
              </a:cxn>
              <a:cxn ang="0">
                <a:pos x="connsiteX1" y="connsiteY1"/>
              </a:cxn>
              <a:cxn ang="0">
                <a:pos x="connsiteX2" y="connsiteY2"/>
              </a:cxn>
              <a:cxn ang="0">
                <a:pos x="connsiteX3" y="connsiteY3"/>
              </a:cxn>
            </a:cxnLst>
            <a:rect l="l" t="t" r="r" b="b"/>
            <a:pathLst>
              <a:path w="2157349" h="1608324">
                <a:moveTo>
                  <a:pt x="0" y="0"/>
                </a:moveTo>
                <a:lnTo>
                  <a:pt x="2157349" y="0"/>
                </a:lnTo>
                <a:lnTo>
                  <a:pt x="2157349" y="1608324"/>
                </a:lnTo>
                <a:lnTo>
                  <a:pt x="0" y="1608324"/>
                </a:lnTo>
                <a:close/>
              </a:path>
            </a:pathLst>
          </a:custGeom>
          <a:blipFill dpi="0" rotWithShape="1">
            <a:blip r:embed="rId2"/>
            <a:srcRect/>
            <a:tile tx="0" ty="0" sx="100000" sy="100000" flip="none" algn="ctr"/>
          </a:blipFill>
        </p:spPr>
        <p:txBody>
          <a:bodyPr wrap="square" tIns="360000">
            <a:noAutofit/>
          </a:bodyPr>
          <a:lstStyle>
            <a:lvl1pPr marL="0" indent="0" algn="ctr">
              <a:buNone/>
              <a:defRPr sz="110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写真を追加する</a:t>
            </a:r>
          </a:p>
        </p:txBody>
      </p:sp>
      <p:sp>
        <p:nvSpPr>
          <p:cNvPr id="51" name="テキスト プレースホルダー 13"/>
          <p:cNvSpPr>
            <a:spLocks noGrp="1"/>
          </p:cNvSpPr>
          <p:nvPr>
            <p:ph type="body" sz="quarter" idx="30" hasCustomPrompt="1"/>
          </p:nvPr>
        </p:nvSpPr>
        <p:spPr>
          <a:xfrm>
            <a:off x="447089" y="816823"/>
            <a:ext cx="6665496" cy="396286"/>
          </a:xfrm>
        </p:spPr>
        <p:txBody>
          <a:bodyPr>
            <a:no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sz="1400" b="0" baseline="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a:pPr>
            <a:r>
              <a:rPr kumimoji="1" lang="ja-JP" altLang="en-US" dirty="0"/>
              <a:t>商品のコピーを入れましょう。  コピーを入れましょう。  コピーを入れましょう。</a:t>
            </a:r>
            <a:endParaRPr kumimoji="1" lang="en-US" altLang="ja-JP" dirty="0"/>
          </a:p>
        </p:txBody>
      </p:sp>
      <p:sp>
        <p:nvSpPr>
          <p:cNvPr id="23" name="テキスト プレースホルダー 13"/>
          <p:cNvSpPr>
            <a:spLocks noGrp="1"/>
          </p:cNvSpPr>
          <p:nvPr>
            <p:ph type="body" sz="quarter" idx="31" hasCustomPrompt="1"/>
          </p:nvPr>
        </p:nvSpPr>
        <p:spPr>
          <a:xfrm>
            <a:off x="3777398" y="8539932"/>
            <a:ext cx="3213952" cy="228556"/>
          </a:xfrm>
        </p:spPr>
        <p:txBody>
          <a:bodyPr>
            <a:norm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sz="80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a:pPr>
            <a:r>
              <a:rPr kumimoji="1" lang="ja-JP" altLang="en-US" dirty="0"/>
              <a:t>保証期間は商品お買上げ日</a:t>
            </a:r>
            <a:r>
              <a:rPr kumimoji="1" lang="en-US" altLang="ja-JP" dirty="0"/>
              <a:t>(</a:t>
            </a:r>
            <a:r>
              <a:rPr kumimoji="1" lang="ja-JP" altLang="en-US" dirty="0"/>
              <a:t>お引き渡し日</a:t>
            </a:r>
            <a:r>
              <a:rPr kumimoji="1" lang="en-US" altLang="ja-JP" dirty="0"/>
              <a:t>)</a:t>
            </a:r>
            <a:r>
              <a:rPr kumimoji="1" lang="ja-JP" altLang="en-US" dirty="0"/>
              <a:t>より</a:t>
            </a:r>
            <a:r>
              <a:rPr kumimoji="1" lang="en-US" altLang="ja-JP" dirty="0"/>
              <a:t>1</a:t>
            </a:r>
            <a:r>
              <a:rPr kumimoji="1" lang="ja-JP" altLang="en-US" dirty="0"/>
              <a:t>年間です。</a:t>
            </a:r>
            <a:endParaRPr kumimoji="1" lang="en-US" altLang="ja-JP" dirty="0"/>
          </a:p>
        </p:txBody>
      </p:sp>
    </p:spTree>
    <p:extLst>
      <p:ext uri="{BB962C8B-B14F-4D97-AF65-F5344CB8AC3E}">
        <p14:creationId xmlns:p14="http://schemas.microsoft.com/office/powerpoint/2010/main" val="3187577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7254293-CA39-4518-932F-EE5FC97964A2}" type="datetimeFigureOut">
              <a:rPr kumimoji="1" lang="ja-JP" altLang="en-US" smtClean="0"/>
              <a:t>2022/6/13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325D27E-DCCA-4B64-A2C6-D9353FD4CC83}" type="slidenum">
              <a:rPr kumimoji="1" lang="ja-JP" altLang="en-US" smtClean="0"/>
              <a:t>‹#›</a:t>
            </a:fld>
            <a:endParaRPr kumimoji="1" lang="ja-JP" altLang="en-US"/>
          </a:p>
        </p:txBody>
      </p:sp>
    </p:spTree>
    <p:extLst>
      <p:ext uri="{BB962C8B-B14F-4D97-AF65-F5344CB8AC3E}">
        <p14:creationId xmlns:p14="http://schemas.microsoft.com/office/powerpoint/2010/main" val="1435888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254293-CA39-4518-932F-EE5FC97964A2}" type="datetimeFigureOut">
              <a:rPr kumimoji="1" lang="ja-JP" altLang="en-US" smtClean="0"/>
              <a:t>2022/6/13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4325D27E-DCCA-4B64-A2C6-D9353FD4CC83}" type="slidenum">
              <a:rPr kumimoji="1" lang="ja-JP" altLang="en-US" smtClean="0"/>
              <a:t>‹#›</a:t>
            </a:fld>
            <a:endParaRPr kumimoji="1" lang="ja-JP" altLang="en-US"/>
          </a:p>
        </p:txBody>
      </p:sp>
    </p:spTree>
    <p:extLst>
      <p:ext uri="{BB962C8B-B14F-4D97-AF65-F5344CB8AC3E}">
        <p14:creationId xmlns:p14="http://schemas.microsoft.com/office/powerpoint/2010/main" val="13602137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27254293-CA39-4518-932F-EE5FC97964A2}" type="datetimeFigureOut">
              <a:rPr kumimoji="1" lang="ja-JP" altLang="en-US" smtClean="0"/>
              <a:t>2022/6/13</a:t>
            </a:fld>
            <a:endParaRPr kumimoji="1" lang="ja-JP" altLang="en-US"/>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4325D27E-DCCA-4B64-A2C6-D9353FD4CC83}" type="slidenum">
              <a:rPr kumimoji="1" lang="ja-JP" altLang="en-US" smtClean="0"/>
              <a:t>‹#›</a:t>
            </a:fld>
            <a:endParaRPr kumimoji="1" lang="ja-JP" altLang="en-US"/>
          </a:p>
        </p:txBody>
      </p:sp>
    </p:spTree>
    <p:extLst>
      <p:ext uri="{BB962C8B-B14F-4D97-AF65-F5344CB8AC3E}">
        <p14:creationId xmlns:p14="http://schemas.microsoft.com/office/powerpoint/2010/main" val="317831160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84" r:id="rId3"/>
    <p:sldLayoutId id="2147483678" r:id="rId4"/>
    <p:sldLayoutId id="2147483679" r:id="rId5"/>
  </p:sldLayoutIdLst>
  <p:txStyles>
    <p:titleStyle>
      <a:lvl1pPr algn="l" defTabSz="755934" rtl="0" eaLnBrk="1" latinLnBrk="0" hangingPunct="1">
        <a:lnSpc>
          <a:spcPct val="90000"/>
        </a:lnSpc>
        <a:spcBef>
          <a:spcPct val="0"/>
        </a:spcBef>
        <a:buNone/>
        <a:defRPr kumimoji="1"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kumimoji="1"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p:bodyStyle>
    <p:otherStyle>
      <a:defPPr>
        <a:defRPr lang="en-US"/>
      </a:defPPr>
      <a:lvl1pPr marL="0" algn="l" defTabSz="755934" rtl="0" eaLnBrk="1" latinLnBrk="0" hangingPunct="1">
        <a:defRPr kumimoji="1" sz="1488" kern="1200">
          <a:solidFill>
            <a:schemeClr val="tx1"/>
          </a:solidFill>
          <a:latin typeface="+mn-lt"/>
          <a:ea typeface="+mn-ea"/>
          <a:cs typeface="+mn-cs"/>
        </a:defRPr>
      </a:lvl1pPr>
      <a:lvl2pPr marL="377967" algn="l" defTabSz="755934" rtl="0" eaLnBrk="1" latinLnBrk="0" hangingPunct="1">
        <a:defRPr kumimoji="1" sz="1488" kern="1200">
          <a:solidFill>
            <a:schemeClr val="tx1"/>
          </a:solidFill>
          <a:latin typeface="+mn-lt"/>
          <a:ea typeface="+mn-ea"/>
          <a:cs typeface="+mn-cs"/>
        </a:defRPr>
      </a:lvl2pPr>
      <a:lvl3pPr marL="755934" algn="l" defTabSz="755934" rtl="0" eaLnBrk="1" latinLnBrk="0" hangingPunct="1">
        <a:defRPr kumimoji="1" sz="1488" kern="1200">
          <a:solidFill>
            <a:schemeClr val="tx1"/>
          </a:solidFill>
          <a:latin typeface="+mn-lt"/>
          <a:ea typeface="+mn-ea"/>
          <a:cs typeface="+mn-cs"/>
        </a:defRPr>
      </a:lvl3pPr>
      <a:lvl4pPr marL="1133902" algn="l" defTabSz="755934" rtl="0" eaLnBrk="1" latinLnBrk="0" hangingPunct="1">
        <a:defRPr kumimoji="1" sz="1488" kern="1200">
          <a:solidFill>
            <a:schemeClr val="tx1"/>
          </a:solidFill>
          <a:latin typeface="+mn-lt"/>
          <a:ea typeface="+mn-ea"/>
          <a:cs typeface="+mn-cs"/>
        </a:defRPr>
      </a:lvl4pPr>
      <a:lvl5pPr marL="1511869" algn="l" defTabSz="755934" rtl="0" eaLnBrk="1" latinLnBrk="0" hangingPunct="1">
        <a:defRPr kumimoji="1" sz="1488" kern="1200">
          <a:solidFill>
            <a:schemeClr val="tx1"/>
          </a:solidFill>
          <a:latin typeface="+mn-lt"/>
          <a:ea typeface="+mn-ea"/>
          <a:cs typeface="+mn-cs"/>
        </a:defRPr>
      </a:lvl5pPr>
      <a:lvl6pPr marL="1889836" algn="l" defTabSz="755934" rtl="0" eaLnBrk="1" latinLnBrk="0" hangingPunct="1">
        <a:defRPr kumimoji="1" sz="1488" kern="1200">
          <a:solidFill>
            <a:schemeClr val="tx1"/>
          </a:solidFill>
          <a:latin typeface="+mn-lt"/>
          <a:ea typeface="+mn-ea"/>
          <a:cs typeface="+mn-cs"/>
        </a:defRPr>
      </a:lvl6pPr>
      <a:lvl7pPr marL="2267803" algn="l" defTabSz="755934" rtl="0" eaLnBrk="1" latinLnBrk="0" hangingPunct="1">
        <a:defRPr kumimoji="1" sz="1488" kern="1200">
          <a:solidFill>
            <a:schemeClr val="tx1"/>
          </a:solidFill>
          <a:latin typeface="+mn-lt"/>
          <a:ea typeface="+mn-ea"/>
          <a:cs typeface="+mn-cs"/>
        </a:defRPr>
      </a:lvl7pPr>
      <a:lvl8pPr marL="2645771" algn="l" defTabSz="755934" rtl="0" eaLnBrk="1" latinLnBrk="0" hangingPunct="1">
        <a:defRPr kumimoji="1" sz="1488" kern="1200">
          <a:solidFill>
            <a:schemeClr val="tx1"/>
          </a:solidFill>
          <a:latin typeface="+mn-lt"/>
          <a:ea typeface="+mn-ea"/>
          <a:cs typeface="+mn-cs"/>
        </a:defRPr>
      </a:lvl8pPr>
      <a:lvl9pPr marL="3023738" algn="l" defTabSz="755934" rtl="0" eaLnBrk="1" latinLnBrk="0" hangingPunct="1">
        <a:defRPr kumimoji="1"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https://ys-f-j.jp/assets/img/pct_mtfuji.png" TargetMode="External"/><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https://ys-f-j.jp/assets/img/pct_hiryujoun.jpg" TargetMode="External"/><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g"/></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カップに入った飲み物&#10;&#10;低い精度で自動的に生成された説明">
            <a:extLst>
              <a:ext uri="{FF2B5EF4-FFF2-40B4-BE49-F238E27FC236}">
                <a16:creationId xmlns:a16="http://schemas.microsoft.com/office/drawing/2014/main" id="{12E84D67-08FB-31A5-F96E-715181D6BC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6010"/>
            <a:ext cx="7555062" cy="11336910"/>
          </a:xfrm>
          <a:prstGeom prst="rect">
            <a:avLst/>
          </a:prstGeom>
        </p:spPr>
      </p:pic>
      <p:cxnSp>
        <p:nvCxnSpPr>
          <p:cNvPr id="5" name="直線コネクタ 4"/>
          <p:cNvCxnSpPr/>
          <p:nvPr/>
        </p:nvCxnSpPr>
        <p:spPr>
          <a:xfrm>
            <a:off x="0" y="2501841"/>
            <a:ext cx="5025540" cy="0"/>
          </a:xfrm>
          <a:prstGeom prst="line">
            <a:avLst/>
          </a:prstGeom>
          <a:ln>
            <a:solidFill>
              <a:srgbClr val="C6B470"/>
            </a:solidFill>
          </a:ln>
        </p:spPr>
        <p:style>
          <a:lnRef idx="1">
            <a:schemeClr val="accent1"/>
          </a:lnRef>
          <a:fillRef idx="0">
            <a:schemeClr val="accent1"/>
          </a:fillRef>
          <a:effectRef idx="0">
            <a:schemeClr val="accent1"/>
          </a:effectRef>
          <a:fontRef idx="minor">
            <a:schemeClr val="tx1"/>
          </a:fontRef>
        </p:style>
      </p:cxnSp>
      <p:sp>
        <p:nvSpPr>
          <p:cNvPr id="6" name="正方形/長方形 5"/>
          <p:cNvSpPr/>
          <p:nvPr/>
        </p:nvSpPr>
        <p:spPr>
          <a:xfrm>
            <a:off x="1" y="0"/>
            <a:ext cx="7559675" cy="75871"/>
          </a:xfrm>
          <a:prstGeom prst="rect">
            <a:avLst/>
          </a:prstGeom>
          <a:solidFill>
            <a:srgbClr val="A79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1" y="10615942"/>
            <a:ext cx="7559675" cy="75871"/>
          </a:xfrm>
          <a:prstGeom prst="rect">
            <a:avLst/>
          </a:prstGeom>
          <a:solidFill>
            <a:srgbClr val="A79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プレースホルダー 9"/>
          <p:cNvSpPr>
            <a:spLocks noGrp="1"/>
          </p:cNvSpPr>
          <p:nvPr>
            <p:ph type="body" sz="quarter" idx="11"/>
          </p:nvPr>
        </p:nvSpPr>
        <p:spPr>
          <a:xfrm>
            <a:off x="1147176" y="653645"/>
            <a:ext cx="2491407" cy="257229"/>
          </a:xfrm>
        </p:spPr>
        <p:txBody>
          <a:bodyPr>
            <a:normAutofit fontScale="92500" lnSpcReduction="20000"/>
          </a:bodyPr>
          <a:lstStyle/>
          <a:p>
            <a:r>
              <a:rPr lang="en-US" altLang="ja-JP" dirty="0">
                <a:latin typeface="Segoe UI" panose="020B0502040204020203" pitchFamily="34" charset="0"/>
                <a:cs typeface="Segoe UI" panose="020B0502040204020203" pitchFamily="34" charset="0"/>
              </a:rPr>
              <a:t>TORANOMON Corporation</a:t>
            </a:r>
            <a:endParaRPr lang="ja-JP" altLang="en-US">
              <a:latin typeface="Segoe UI" panose="020B0502040204020203" pitchFamily="34" charset="0"/>
              <a:cs typeface="Segoe UI" panose="020B0502040204020203" pitchFamily="34" charset="0"/>
            </a:endParaRPr>
          </a:p>
          <a:p>
            <a:endParaRPr kumimoji="1" lang="ja-JP" altLang="en-US" dirty="0"/>
          </a:p>
        </p:txBody>
      </p:sp>
      <p:sp>
        <p:nvSpPr>
          <p:cNvPr id="11" name="テキスト プレースホルダー 10"/>
          <p:cNvSpPr>
            <a:spLocks noGrp="1"/>
          </p:cNvSpPr>
          <p:nvPr>
            <p:ph type="body" sz="quarter" idx="13"/>
          </p:nvPr>
        </p:nvSpPr>
        <p:spPr>
          <a:xfrm>
            <a:off x="1149597" y="986398"/>
            <a:ext cx="2712059" cy="257228"/>
          </a:xfrm>
        </p:spPr>
        <p:txBody>
          <a:bodyPr>
            <a:normAutofit fontScale="85000" lnSpcReduction="10000"/>
          </a:bodyPr>
          <a:lstStyle/>
          <a:p>
            <a:r>
              <a:rPr lang="en-US" altLang="ja-JP" dirty="0"/>
              <a:t>https://</a:t>
            </a:r>
            <a:r>
              <a:rPr lang="en-US" altLang="ja-JP" dirty="0" err="1"/>
              <a:t>www.toranomoncorp.com</a:t>
            </a:r>
            <a:endParaRPr lang="en-US" altLang="ja-JP" dirty="0"/>
          </a:p>
          <a:p>
            <a:endParaRPr kumimoji="1" lang="ja-JP" altLang="en-US" dirty="0"/>
          </a:p>
        </p:txBody>
      </p:sp>
      <p:sp>
        <p:nvSpPr>
          <p:cNvPr id="12" name="テキスト プレースホルダー 11"/>
          <p:cNvSpPr>
            <a:spLocks noGrp="1"/>
          </p:cNvSpPr>
          <p:nvPr>
            <p:ph type="body" sz="quarter" idx="24"/>
          </p:nvPr>
        </p:nvSpPr>
        <p:spPr>
          <a:xfrm>
            <a:off x="217256" y="2071425"/>
            <a:ext cx="4318674" cy="450102"/>
          </a:xfrm>
        </p:spPr>
        <p:txBody>
          <a:bodyPr/>
          <a:lstStyle/>
          <a:p>
            <a:r>
              <a:rPr lang="en-US" altLang="ja-JP" dirty="0"/>
              <a:t> </a:t>
            </a:r>
            <a:r>
              <a:rPr lang="en-US" altLang="ja-JP" sz="2000" dirty="0">
                <a:latin typeface="Segoe UI" panose="020B0502040204020203" pitchFamily="34" charset="0"/>
                <a:cs typeface="Segoe UI" panose="020B0502040204020203" pitchFamily="34" charset="0"/>
              </a:rPr>
              <a:t>JAPANESE LIQUOR CATALOG</a:t>
            </a:r>
            <a:endParaRPr kumimoji="1" lang="ja-JP" altLang="en-US" sz="2000" dirty="0">
              <a:latin typeface="Segoe UI" panose="020B0502040204020203" pitchFamily="34" charset="0"/>
              <a:cs typeface="Segoe UI" panose="020B0502040204020203" pitchFamily="34" charset="0"/>
            </a:endParaRPr>
          </a:p>
        </p:txBody>
      </p:sp>
      <p:sp>
        <p:nvSpPr>
          <p:cNvPr id="13" name="テキスト プレースホルダー 12"/>
          <p:cNvSpPr>
            <a:spLocks noGrp="1"/>
          </p:cNvSpPr>
          <p:nvPr>
            <p:ph type="body" sz="quarter" idx="25"/>
          </p:nvPr>
        </p:nvSpPr>
        <p:spPr>
          <a:xfrm>
            <a:off x="325886" y="2501841"/>
            <a:ext cx="4318674" cy="780055"/>
          </a:xfrm>
        </p:spPr>
        <p:txBody>
          <a:bodyPr/>
          <a:lstStyle/>
          <a:p>
            <a:r>
              <a:rPr lang="en-US" altLang="ja-JP" sz="2000" dirty="0">
                <a:latin typeface="Segoe UI" panose="020B0502040204020203" pitchFamily="34" charset="0"/>
                <a:cs typeface="Segoe UI" panose="020B0502040204020203" pitchFamily="34" charset="0"/>
              </a:rPr>
              <a:t>The types of liquor we offer are sake, shochu, liqueur and spirits.</a:t>
            </a:r>
            <a:endParaRPr lang="ja-JP" altLang="ja-JP" sz="2000">
              <a:latin typeface="Segoe UI" panose="020B0502040204020203" pitchFamily="34" charset="0"/>
              <a:cs typeface="Segoe UI" panose="020B0502040204020203" pitchFamily="34" charset="0"/>
            </a:endParaRPr>
          </a:p>
          <a:p>
            <a:endParaRPr kumimoji="1" lang="ja-JP" altLang="en-US" dirty="0"/>
          </a:p>
        </p:txBody>
      </p:sp>
      <p:grpSp>
        <p:nvGrpSpPr>
          <p:cNvPr id="14" name="グループ化 13"/>
          <p:cNvGrpSpPr/>
          <p:nvPr/>
        </p:nvGrpSpPr>
        <p:grpSpPr>
          <a:xfrm>
            <a:off x="-1351721" y="-5935"/>
            <a:ext cx="1146915" cy="389885"/>
            <a:chOff x="-4837043" y="1470991"/>
            <a:chExt cx="1351721" cy="459508"/>
          </a:xfrm>
        </p:grpSpPr>
        <p:sp>
          <p:nvSpPr>
            <p:cNvPr id="8" name="正方形/長方形 7"/>
            <p:cNvSpPr/>
            <p:nvPr/>
          </p:nvSpPr>
          <p:spPr>
            <a:xfrm>
              <a:off x="-4837043" y="1470991"/>
              <a:ext cx="1351721" cy="437322"/>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9" name="テキスト ボックス 8"/>
            <p:cNvSpPr txBox="1"/>
            <p:nvPr/>
          </p:nvSpPr>
          <p:spPr>
            <a:xfrm>
              <a:off x="-4587399" y="1531489"/>
              <a:ext cx="852432" cy="399010"/>
            </a:xfrm>
            <a:prstGeom prst="rect">
              <a:avLst/>
            </a:prstGeom>
            <a:noFill/>
          </p:spPr>
          <p:txBody>
            <a:bodyPr wrap="none" rtlCol="0">
              <a:spAutoFit/>
            </a:bodyPr>
            <a:lstStyle/>
            <a:p>
              <a:pPr algn="ctr"/>
              <a:r>
                <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rPr>
                <a:t>表面</a:t>
              </a:r>
              <a:r>
                <a:rPr kumimoji="1" lang="en-US" altLang="ja-JP" sz="1600" dirty="0">
                  <a:latin typeface="メイリオ" panose="020B0604030504040204" pitchFamily="50" charset="-128"/>
                  <a:ea typeface="メイリオ" panose="020B0604030504040204" pitchFamily="50" charset="-128"/>
                  <a:cs typeface="メイリオ" panose="020B0604030504040204" pitchFamily="50" charset="-128"/>
                </a:rPr>
                <a:t>1</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3" name="図 2" descr="ロゴ, 会社名&#10;&#10;自動的に生成された説明">
            <a:extLst>
              <a:ext uri="{FF2B5EF4-FFF2-40B4-BE49-F238E27FC236}">
                <a16:creationId xmlns:a16="http://schemas.microsoft.com/office/drawing/2014/main" id="{2C1E7FEB-C3B2-376B-5094-DDD8B3182F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886" y="583303"/>
            <a:ext cx="640733" cy="640733"/>
          </a:xfrm>
          <a:prstGeom prst="rect">
            <a:avLst/>
          </a:prstGeom>
        </p:spPr>
      </p:pic>
      <p:sp>
        <p:nvSpPr>
          <p:cNvPr id="15" name="テキスト ボックス 14">
            <a:extLst>
              <a:ext uri="{FF2B5EF4-FFF2-40B4-BE49-F238E27FC236}">
                <a16:creationId xmlns:a16="http://schemas.microsoft.com/office/drawing/2014/main" id="{2836A638-02A3-A87E-42D0-3E05AF72A86A}"/>
              </a:ext>
            </a:extLst>
          </p:cNvPr>
          <p:cNvSpPr txBox="1"/>
          <p:nvPr/>
        </p:nvSpPr>
        <p:spPr>
          <a:xfrm>
            <a:off x="4535930" y="10735940"/>
            <a:ext cx="4460240" cy="230832"/>
          </a:xfrm>
          <a:prstGeom prst="rect">
            <a:avLst/>
          </a:prstGeom>
          <a:noFill/>
        </p:spPr>
        <p:txBody>
          <a:bodyPr wrap="square">
            <a:spAutoFit/>
          </a:bodyPr>
          <a:lstStyle/>
          <a:p>
            <a:r>
              <a:rPr lang="en-US" altLang="ja-JP" sz="900" dirty="0">
                <a:solidFill>
                  <a:srgbClr val="A79243"/>
                </a:solidFill>
                <a:latin typeface="Segoe UI" panose="020B0502040204020203" pitchFamily="34" charset="0"/>
                <a:cs typeface="Segoe UI" panose="020B0502040204020203" pitchFamily="34" charset="0"/>
              </a:rPr>
              <a:t>©️2022 TORANOMON Corporation. All Rights Reserved.</a:t>
            </a:r>
            <a:endParaRPr lang="ja-JP" altLang="en-US" sz="900">
              <a:solidFill>
                <a:srgbClr val="A79243"/>
              </a:solidFill>
            </a:endParaRPr>
          </a:p>
        </p:txBody>
      </p:sp>
    </p:spTree>
    <p:extLst>
      <p:ext uri="{BB962C8B-B14F-4D97-AF65-F5344CB8AC3E}">
        <p14:creationId xmlns:p14="http://schemas.microsoft.com/office/powerpoint/2010/main" val="109664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 y="0"/>
            <a:ext cx="7559675" cy="75871"/>
          </a:xfrm>
          <a:prstGeom prst="rect">
            <a:avLst/>
          </a:prstGeom>
          <a:solidFill>
            <a:srgbClr val="A79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1" y="10615942"/>
            <a:ext cx="7559675" cy="75871"/>
          </a:xfrm>
          <a:prstGeom prst="rect">
            <a:avLst/>
          </a:prstGeom>
          <a:solidFill>
            <a:srgbClr val="A79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353433" y="5491152"/>
            <a:ext cx="6830739" cy="45719"/>
          </a:xfrm>
          <a:prstGeom prst="rect">
            <a:avLst/>
          </a:prstGeom>
          <a:solidFill>
            <a:srgbClr val="C6B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プレースホルダー 9">
            <a:extLst>
              <a:ext uri="{FF2B5EF4-FFF2-40B4-BE49-F238E27FC236}">
                <a16:creationId xmlns:a16="http://schemas.microsoft.com/office/drawing/2014/main" id="{81A33349-13D6-ECBA-E41F-65D884E65A8C}"/>
              </a:ext>
            </a:extLst>
          </p:cNvPr>
          <p:cNvSpPr>
            <a:spLocks noGrp="1"/>
          </p:cNvSpPr>
          <p:nvPr>
            <p:ph type="body" sz="quarter" idx="24"/>
          </p:nvPr>
        </p:nvSpPr>
        <p:spPr>
          <a:xfrm>
            <a:off x="438952" y="2686764"/>
            <a:ext cx="2154220" cy="338553"/>
          </a:xfrm>
        </p:spPr>
        <p:txBody>
          <a:bodyPr/>
          <a:lstStyle/>
          <a:p>
            <a:r>
              <a:rPr lang="en-US" altLang="ja-JP" sz="1600" dirty="0" err="1">
                <a:latin typeface="Segoe UI" panose="020B0502040204020203" pitchFamily="34" charset="0"/>
                <a:cs typeface="Segoe UI" panose="020B0502040204020203" pitchFamily="34" charset="0"/>
              </a:rPr>
              <a:t>Tenbu</a:t>
            </a:r>
            <a:r>
              <a:rPr lang="en-US" altLang="ja-JP" sz="1600" dirty="0">
                <a:latin typeface="Segoe UI" panose="020B0502040204020203" pitchFamily="34" charset="0"/>
                <a:cs typeface="Segoe UI" panose="020B0502040204020203" pitchFamily="34" charset="0"/>
              </a:rPr>
              <a:t> </a:t>
            </a:r>
            <a:r>
              <a:rPr lang="en-US" altLang="ja-JP" sz="1600" dirty="0" err="1">
                <a:latin typeface="Segoe UI" panose="020B0502040204020203" pitchFamily="34" charset="0"/>
                <a:cs typeface="Segoe UI" panose="020B0502040204020203" pitchFamily="34" charset="0"/>
              </a:rPr>
              <a:t>Junmaiginjo</a:t>
            </a:r>
            <a:endParaRPr lang="ja-JP" altLang="en-US" sz="1600">
              <a:latin typeface="Segoe UI" panose="020B0502040204020203" pitchFamily="34" charset="0"/>
              <a:cs typeface="Segoe UI" panose="020B0502040204020203" pitchFamily="34" charset="0"/>
            </a:endParaRPr>
          </a:p>
        </p:txBody>
      </p:sp>
      <p:sp>
        <p:nvSpPr>
          <p:cNvPr id="11" name="テキスト プレースホルダー 10">
            <a:extLst>
              <a:ext uri="{FF2B5EF4-FFF2-40B4-BE49-F238E27FC236}">
                <a16:creationId xmlns:a16="http://schemas.microsoft.com/office/drawing/2014/main" id="{B30E4870-B0A1-3011-06C3-A0CAA5A522A1}"/>
              </a:ext>
            </a:extLst>
          </p:cNvPr>
          <p:cNvSpPr>
            <a:spLocks noGrp="1"/>
          </p:cNvSpPr>
          <p:nvPr>
            <p:ph type="body" sz="quarter" idx="25"/>
          </p:nvPr>
        </p:nvSpPr>
        <p:spPr>
          <a:xfrm>
            <a:off x="438951" y="3120965"/>
            <a:ext cx="3503129" cy="2169825"/>
          </a:xfrm>
        </p:spPr>
        <p:txBody>
          <a:bodyPr/>
          <a:lstStyle/>
          <a:p>
            <a:r>
              <a:rPr lang="en-US" altLang="ja-JP" sz="900" dirty="0">
                <a:latin typeface="Segoe UI" panose="020B0502040204020203" pitchFamily="34" charset="0"/>
                <a:cs typeface="Segoe UI" panose="020B0502040204020203" pitchFamily="34" charset="0"/>
              </a:rPr>
              <a:t>"Aiming for sake during meals" While fully drawing out the umami of rice, "sweetness, spiciness, acidity, bitterness, astringency" are integrated into a soft-tasting meal that expresses a harmonious and seamless finish. It is sake.</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Raw material name / rice (domestic), rice </a:t>
            </a:r>
            <a:r>
              <a:rPr lang="en-US" altLang="ja-JP" sz="900" dirty="0" err="1">
                <a:latin typeface="Segoe UI" panose="020B0502040204020203" pitchFamily="34" charset="0"/>
                <a:cs typeface="Segoe UI" panose="020B0502040204020203" pitchFamily="34" charset="0"/>
              </a:rPr>
              <a:t>jiuqu</a:t>
            </a:r>
            <a:r>
              <a:rPr lang="en-US" altLang="ja-JP" sz="900" dirty="0">
                <a:latin typeface="Segoe UI" panose="020B0502040204020203" pitchFamily="34" charset="0"/>
                <a:cs typeface="Segoe UI" panose="020B0502040204020203" pitchFamily="34" charset="0"/>
              </a:rPr>
              <a:t> (domestic rice)</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Rice polishing rate / 50%</a:t>
            </a:r>
            <a:br>
              <a:rPr lang="en-US" altLang="ja-JP" sz="900" dirty="0">
                <a:latin typeface="Segoe UI" panose="020B0502040204020203" pitchFamily="34" charset="0"/>
                <a:cs typeface="Segoe UI" panose="020B0502040204020203" pitchFamily="34" charset="0"/>
              </a:rPr>
            </a:b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Uses 100% raw rice / domestic rice</a:t>
            </a:r>
            <a:br>
              <a:rPr lang="en-US" altLang="ja-JP" sz="900" dirty="0">
                <a:latin typeface="Segoe UI" panose="020B0502040204020203" pitchFamily="34" charset="0"/>
                <a:cs typeface="Segoe UI" panose="020B0502040204020203" pitchFamily="34" charset="0"/>
              </a:rPr>
            </a:b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Alcohol content / 15 degrees</a:t>
            </a:r>
            <a:br>
              <a:rPr lang="en-US" altLang="ja-JP" sz="900" dirty="0">
                <a:latin typeface="Segoe UI" panose="020B0502040204020203" pitchFamily="34" charset="0"/>
                <a:cs typeface="Segoe UI" panose="020B0502040204020203" pitchFamily="34" charset="0"/>
              </a:rPr>
            </a:b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Contents / 1800ml, 720ml</a:t>
            </a:r>
            <a:br>
              <a:rPr lang="en-US" altLang="ja-JP" sz="900" dirty="0">
                <a:latin typeface="Segoe UI" panose="020B0502040204020203" pitchFamily="34" charset="0"/>
                <a:cs typeface="Segoe UI" panose="020B0502040204020203" pitchFamily="34" charset="0"/>
              </a:rPr>
            </a:b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Item / Sake</a:t>
            </a:r>
            <a:br>
              <a:rPr lang="en-US" altLang="ja-JP" sz="900" dirty="0">
                <a:latin typeface="Segoe UI" panose="020B0502040204020203" pitchFamily="34" charset="0"/>
                <a:cs typeface="Segoe UI" panose="020B0502040204020203" pitchFamily="34" charset="0"/>
              </a:rPr>
            </a:b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Specific name / Junmai Ginjo Sake</a:t>
            </a:r>
          </a:p>
        </p:txBody>
      </p:sp>
      <p:grpSp>
        <p:nvGrpSpPr>
          <p:cNvPr id="18" name="グループ化 17"/>
          <p:cNvGrpSpPr/>
          <p:nvPr/>
        </p:nvGrpSpPr>
        <p:grpSpPr>
          <a:xfrm>
            <a:off x="-1351721" y="-5935"/>
            <a:ext cx="1146915" cy="389885"/>
            <a:chOff x="-4837043" y="1470991"/>
            <a:chExt cx="1351721" cy="459508"/>
          </a:xfrm>
        </p:grpSpPr>
        <p:sp>
          <p:nvSpPr>
            <p:cNvPr id="19" name="正方形/長方形 18"/>
            <p:cNvSpPr/>
            <p:nvPr/>
          </p:nvSpPr>
          <p:spPr>
            <a:xfrm>
              <a:off x="-4837043" y="1470991"/>
              <a:ext cx="1351721" cy="437322"/>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0" name="テキスト ボックス 19"/>
            <p:cNvSpPr txBox="1"/>
            <p:nvPr/>
          </p:nvSpPr>
          <p:spPr>
            <a:xfrm>
              <a:off x="-4587399" y="1531489"/>
              <a:ext cx="852432" cy="399010"/>
            </a:xfrm>
            <a:prstGeom prst="rect">
              <a:avLst/>
            </a:prstGeom>
            <a:noFill/>
          </p:spPr>
          <p:txBody>
            <a:bodyPr wrap="none" rtlCol="0">
              <a:spAutoFit/>
            </a:bodyPr>
            <a:lstStyle/>
            <a:p>
              <a:pPr algn="ctr"/>
              <a:r>
                <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rPr>
                <a:t>表面</a:t>
              </a:r>
              <a:r>
                <a:rPr kumimoji="1" lang="en-US" altLang="ja-JP" sz="1600" dirty="0">
                  <a:latin typeface="メイリオ" panose="020B0604030504040204" pitchFamily="50" charset="-128"/>
                  <a:ea typeface="メイリオ" panose="020B0604030504040204" pitchFamily="50" charset="-128"/>
                  <a:cs typeface="メイリオ" panose="020B0604030504040204" pitchFamily="50" charset="-128"/>
                </a:rPr>
                <a:t>2</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1026" name="Picture 2" descr="西酒造株式会社 - YouTube">
            <a:extLst>
              <a:ext uri="{FF2B5EF4-FFF2-40B4-BE49-F238E27FC236}">
                <a16:creationId xmlns:a16="http://schemas.microsoft.com/office/drawing/2014/main" id="{30EAF060-959F-1969-CB75-AFE8322219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5268" y="318878"/>
            <a:ext cx="839152" cy="839152"/>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4CBD2890-D9F7-B4F2-1A87-21111BBBFF0F}"/>
              </a:ext>
            </a:extLst>
          </p:cNvPr>
          <p:cNvSpPr txBox="1"/>
          <p:nvPr/>
        </p:nvSpPr>
        <p:spPr>
          <a:xfrm>
            <a:off x="438952" y="8035391"/>
            <a:ext cx="2306209" cy="338554"/>
          </a:xfrm>
          <a:prstGeom prst="rect">
            <a:avLst/>
          </a:prstGeom>
          <a:noFill/>
        </p:spPr>
        <p:txBody>
          <a:bodyPr wrap="none" rtlCol="0">
            <a:spAutoFit/>
          </a:bodyPr>
          <a:lstStyle/>
          <a:p>
            <a:r>
              <a:rPr kumimoji="1" lang="en-US" altLang="ja-JP" sz="1600" b="1" dirty="0" err="1">
                <a:latin typeface="Segoe UI" panose="020B0502040204020203" pitchFamily="34" charset="0"/>
                <a:cs typeface="Segoe UI" panose="020B0502040204020203" pitchFamily="34" charset="0"/>
              </a:rPr>
              <a:t>Tenbu</a:t>
            </a:r>
            <a:r>
              <a:rPr kumimoji="1" lang="en-US" altLang="ja-JP" sz="1600" b="1" dirty="0">
                <a:latin typeface="Segoe UI" panose="020B0502040204020203" pitchFamily="34" charset="0"/>
                <a:cs typeface="Segoe UI" panose="020B0502040204020203" pitchFamily="34" charset="0"/>
              </a:rPr>
              <a:t> </a:t>
            </a:r>
            <a:r>
              <a:rPr lang="en-US" altLang="ja-JP" sz="1600" b="1" dirty="0" err="1">
                <a:latin typeface="Segoe UI" panose="020B0502040204020203" pitchFamily="34" charset="0"/>
                <a:cs typeface="Segoe UI" panose="020B0502040204020203" pitchFamily="34" charset="0"/>
              </a:rPr>
              <a:t>Junmaidaiginjo</a:t>
            </a:r>
            <a:endParaRPr kumimoji="1" lang="ja-JP" altLang="en-US" sz="1600" b="1">
              <a:latin typeface="Segoe UI" panose="020B0502040204020203" pitchFamily="34" charset="0"/>
              <a:cs typeface="Segoe UI" panose="020B0502040204020203" pitchFamily="34" charset="0"/>
            </a:endParaRPr>
          </a:p>
        </p:txBody>
      </p:sp>
      <p:sp>
        <p:nvSpPr>
          <p:cNvPr id="23" name="テキスト ボックス 22">
            <a:extLst>
              <a:ext uri="{FF2B5EF4-FFF2-40B4-BE49-F238E27FC236}">
                <a16:creationId xmlns:a16="http://schemas.microsoft.com/office/drawing/2014/main" id="{47A1ED44-2963-D21A-0C94-6C868B5D4618}"/>
              </a:ext>
            </a:extLst>
          </p:cNvPr>
          <p:cNvSpPr txBox="1"/>
          <p:nvPr/>
        </p:nvSpPr>
        <p:spPr>
          <a:xfrm>
            <a:off x="6522028" y="1023311"/>
            <a:ext cx="773555" cy="276999"/>
          </a:xfrm>
          <a:prstGeom prst="rect">
            <a:avLst/>
          </a:prstGeom>
          <a:noFill/>
        </p:spPr>
        <p:txBody>
          <a:bodyPr wrap="square" rtlCol="0">
            <a:spAutoFit/>
          </a:bodyPr>
          <a:lstStyle/>
          <a:p>
            <a:pPr algn="ctr"/>
            <a:r>
              <a:rPr kumimoji="1" lang="en-US" altLang="ja-JP" sz="1200" dirty="0">
                <a:solidFill>
                  <a:srgbClr val="A79243"/>
                </a:solidFill>
              </a:rPr>
              <a:t>Sake</a:t>
            </a:r>
          </a:p>
        </p:txBody>
      </p:sp>
      <p:sp>
        <p:nvSpPr>
          <p:cNvPr id="24" name="テキスト ボックス 23">
            <a:extLst>
              <a:ext uri="{FF2B5EF4-FFF2-40B4-BE49-F238E27FC236}">
                <a16:creationId xmlns:a16="http://schemas.microsoft.com/office/drawing/2014/main" id="{4D3B0649-C515-E271-576D-807B7676BEE5}"/>
              </a:ext>
            </a:extLst>
          </p:cNvPr>
          <p:cNvSpPr txBox="1"/>
          <p:nvPr/>
        </p:nvSpPr>
        <p:spPr>
          <a:xfrm>
            <a:off x="6515268" y="5762127"/>
            <a:ext cx="773555" cy="276999"/>
          </a:xfrm>
          <a:prstGeom prst="rect">
            <a:avLst/>
          </a:prstGeom>
          <a:noFill/>
        </p:spPr>
        <p:txBody>
          <a:bodyPr wrap="square" rtlCol="0">
            <a:spAutoFit/>
          </a:bodyPr>
          <a:lstStyle/>
          <a:p>
            <a:pPr algn="ctr"/>
            <a:r>
              <a:rPr kumimoji="1" lang="en-US" altLang="ja-JP" sz="1200" dirty="0">
                <a:solidFill>
                  <a:srgbClr val="A79243"/>
                </a:solidFill>
              </a:rPr>
              <a:t>Sake</a:t>
            </a:r>
          </a:p>
        </p:txBody>
      </p:sp>
      <p:pic>
        <p:nvPicPr>
          <p:cNvPr id="15" name="Picture 2" descr="天賦　純米吟醸">
            <a:extLst>
              <a:ext uri="{FF2B5EF4-FFF2-40B4-BE49-F238E27FC236}">
                <a16:creationId xmlns:a16="http://schemas.microsoft.com/office/drawing/2014/main" id="{A3826B18-8DC2-6422-FFDD-1824E065B5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474" y="160140"/>
            <a:ext cx="2487726" cy="24877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天賦　純米大吟醸">
            <a:extLst>
              <a:ext uri="{FF2B5EF4-FFF2-40B4-BE49-F238E27FC236}">
                <a16:creationId xmlns:a16="http://schemas.microsoft.com/office/drawing/2014/main" id="{5120C066-D323-2951-E105-25653DC56F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852" y="5595227"/>
            <a:ext cx="2407479" cy="2407479"/>
          </a:xfrm>
          <a:prstGeom prst="rect">
            <a:avLst/>
          </a:prstGeom>
          <a:noFill/>
          <a:extLst>
            <a:ext uri="{909E8E84-426E-40DD-AFC4-6F175D3DCCD1}">
              <a14:hiddenFill xmlns:a14="http://schemas.microsoft.com/office/drawing/2010/main">
                <a:solidFill>
                  <a:srgbClr val="FFFFFF"/>
                </a:solidFill>
              </a14:hiddenFill>
            </a:ext>
          </a:extLst>
        </p:spPr>
      </p:pic>
      <p:sp>
        <p:nvSpPr>
          <p:cNvPr id="25" name="テキスト ボックス 24">
            <a:extLst>
              <a:ext uri="{FF2B5EF4-FFF2-40B4-BE49-F238E27FC236}">
                <a16:creationId xmlns:a16="http://schemas.microsoft.com/office/drawing/2014/main" id="{DD49D104-8D40-714A-8606-D6B20E8D3586}"/>
              </a:ext>
            </a:extLst>
          </p:cNvPr>
          <p:cNvSpPr txBox="1"/>
          <p:nvPr/>
        </p:nvSpPr>
        <p:spPr>
          <a:xfrm>
            <a:off x="438951" y="8440598"/>
            <a:ext cx="3767289" cy="2169825"/>
          </a:xfrm>
          <a:prstGeom prst="rect">
            <a:avLst/>
          </a:prstGeom>
          <a:noFill/>
        </p:spPr>
        <p:txBody>
          <a:bodyPr wrap="square" rtlCol="0">
            <a:spAutoFit/>
          </a:bodyPr>
          <a:lstStyle/>
          <a:p>
            <a:r>
              <a:rPr lang="en-US" altLang="ja-JP" sz="900" dirty="0">
                <a:latin typeface="Segoe UI" panose="020B0502040204020203" pitchFamily="34" charset="0"/>
                <a:cs typeface="Segoe UI" panose="020B0502040204020203" pitchFamily="34" charset="0"/>
              </a:rPr>
              <a:t>Junmai </a:t>
            </a:r>
            <a:r>
              <a:rPr lang="en-US" altLang="ja-JP" sz="900" dirty="0" err="1">
                <a:latin typeface="Segoe UI" panose="020B0502040204020203" pitchFamily="34" charset="0"/>
                <a:cs typeface="Segoe UI" panose="020B0502040204020203" pitchFamily="34" charset="0"/>
              </a:rPr>
              <a:t>Daiginjo</a:t>
            </a:r>
            <a:r>
              <a:rPr lang="en-US" altLang="ja-JP" sz="900" dirty="0">
                <a:latin typeface="Segoe UI" panose="020B0502040204020203" pitchFamily="34" charset="0"/>
                <a:cs typeface="Segoe UI" panose="020B0502040204020203" pitchFamily="34" charset="0"/>
              </a:rPr>
              <a:t> sake made from "Yamada </a:t>
            </a:r>
            <a:r>
              <a:rPr lang="en-US" altLang="ja-JP" sz="900" dirty="0" err="1">
                <a:latin typeface="Segoe UI" panose="020B0502040204020203" pitchFamily="34" charset="0"/>
                <a:cs typeface="Segoe UI" panose="020B0502040204020203" pitchFamily="34" charset="0"/>
              </a:rPr>
              <a:t>Nishiki</a:t>
            </a:r>
            <a:r>
              <a:rPr lang="en-US" altLang="ja-JP" sz="900" dirty="0">
                <a:latin typeface="Segoe UI" panose="020B0502040204020203" pitchFamily="34" charset="0"/>
                <a:cs typeface="Segoe UI" panose="020B0502040204020203" pitchFamily="34" charset="0"/>
              </a:rPr>
              <a:t>" from </a:t>
            </a:r>
            <a:r>
              <a:rPr lang="en-US" altLang="ja-JP" sz="900" dirty="0" err="1">
                <a:latin typeface="Segoe UI" panose="020B0502040204020203" pitchFamily="34" charset="0"/>
                <a:cs typeface="Segoe UI" panose="020B0502040204020203" pitchFamily="34" charset="0"/>
              </a:rPr>
              <a:t>Shobudani</a:t>
            </a:r>
            <a:r>
              <a:rPr lang="en-US" altLang="ja-JP" sz="900" dirty="0">
                <a:latin typeface="Segoe UI" panose="020B0502040204020203" pitchFamily="34" charset="0"/>
                <a:cs typeface="Segoe UI" panose="020B0502040204020203" pitchFamily="34" charset="0"/>
              </a:rPr>
              <a:t>, </a:t>
            </a:r>
            <a:r>
              <a:rPr lang="en-US" altLang="ja-JP" sz="900" dirty="0" err="1">
                <a:latin typeface="Segoe UI" panose="020B0502040204020203" pitchFamily="34" charset="0"/>
                <a:cs typeface="Segoe UI" panose="020B0502040204020203" pitchFamily="34" charset="0"/>
              </a:rPr>
              <a:t>Tojo</a:t>
            </a:r>
            <a:r>
              <a:rPr lang="en-US" altLang="ja-JP" sz="900" dirty="0">
                <a:latin typeface="Segoe UI" panose="020B0502040204020203" pitchFamily="34" charset="0"/>
                <a:cs typeface="Segoe UI" panose="020B0502040204020203" pitchFamily="34" charset="0"/>
              </a:rPr>
              <a:t> district, Hyogo prefecture.</a:t>
            </a:r>
          </a:p>
          <a:p>
            <a:r>
              <a:rPr lang="en-US" altLang="ja-JP" sz="900" dirty="0">
                <a:latin typeface="Segoe UI" panose="020B0502040204020203" pitchFamily="34" charset="0"/>
                <a:cs typeface="Segoe UI" panose="020B0502040204020203" pitchFamily="34" charset="0"/>
              </a:rPr>
              <a:t>Pear sorbet, acacia flowers and a hint of chervil scent bring a refreshing sensation. It has a very smooth mouthfeel, and the sweetness and umami of high-quality rice is well-balanced with the acidity, is permeable overall, and has a transparent taste like natural water.</a:t>
            </a:r>
          </a:p>
          <a:p>
            <a:endParaRPr lang="en-US" altLang="ja-JP" sz="900" dirty="0">
              <a:latin typeface="Segoe UI" panose="020B0502040204020203" pitchFamily="34" charset="0"/>
              <a:cs typeface="Segoe UI" panose="020B0502040204020203" pitchFamily="34" charset="0"/>
            </a:endParaRP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Raw material name / rice (domestic), rice </a:t>
            </a:r>
            <a:r>
              <a:rPr lang="en-US" altLang="ja-JP" sz="900" dirty="0" err="1">
                <a:latin typeface="Segoe UI" panose="020B0502040204020203" pitchFamily="34" charset="0"/>
                <a:cs typeface="Segoe UI" panose="020B0502040204020203" pitchFamily="34" charset="0"/>
              </a:rPr>
              <a:t>jiuqu</a:t>
            </a:r>
            <a:r>
              <a:rPr lang="en-US" altLang="ja-JP" sz="900" dirty="0">
                <a:latin typeface="Segoe UI" panose="020B0502040204020203" pitchFamily="34" charset="0"/>
                <a:cs typeface="Segoe UI" panose="020B0502040204020203" pitchFamily="34" charset="0"/>
              </a:rPr>
              <a:t> (domestic rice)</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Rice polishing rate / 35%</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Uses 100% raw rice / domestic rice</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Alcohol content / 15 degrees</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Contents / 1800ml, 720ml</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Item / Sake</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Specific name / Junmai </a:t>
            </a:r>
            <a:r>
              <a:rPr lang="en-US" altLang="ja-JP" sz="900" dirty="0" err="1">
                <a:latin typeface="Segoe UI" panose="020B0502040204020203" pitchFamily="34" charset="0"/>
                <a:cs typeface="Segoe UI" panose="020B0502040204020203" pitchFamily="34" charset="0"/>
              </a:rPr>
              <a:t>Daiginjo</a:t>
            </a:r>
            <a:r>
              <a:rPr lang="en-US" altLang="ja-JP" sz="900" dirty="0">
                <a:latin typeface="Segoe UI" panose="020B0502040204020203" pitchFamily="34" charset="0"/>
                <a:cs typeface="Segoe UI" panose="020B0502040204020203" pitchFamily="34" charset="0"/>
              </a:rPr>
              <a:t> Sake</a:t>
            </a:r>
          </a:p>
        </p:txBody>
      </p:sp>
    </p:spTree>
    <p:extLst>
      <p:ext uri="{BB962C8B-B14F-4D97-AF65-F5344CB8AC3E}">
        <p14:creationId xmlns:p14="http://schemas.microsoft.com/office/powerpoint/2010/main" val="3779363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0"/>
            <a:ext cx="7559676" cy="10691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1" y="0"/>
            <a:ext cx="7559675" cy="75871"/>
          </a:xfrm>
          <a:prstGeom prst="rect">
            <a:avLst/>
          </a:prstGeom>
          <a:solidFill>
            <a:srgbClr val="A79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353433" y="5491152"/>
            <a:ext cx="6830739" cy="45719"/>
          </a:xfrm>
          <a:prstGeom prst="rect">
            <a:avLst/>
          </a:prstGeom>
          <a:solidFill>
            <a:srgbClr val="C6B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プレースホルダー 13"/>
          <p:cNvSpPr>
            <a:spLocks noGrp="1"/>
          </p:cNvSpPr>
          <p:nvPr>
            <p:ph type="body" sz="quarter" idx="11"/>
          </p:nvPr>
        </p:nvSpPr>
        <p:spPr/>
        <p:txBody>
          <a:bodyPr/>
          <a:lstStyle/>
          <a:p>
            <a:r>
              <a:rPr kumimoji="1" lang="ja-JP" altLang="en-US"/>
              <a:t>西酒造株式会社</a:t>
            </a:r>
            <a:endParaRPr kumimoji="1" lang="ja-JP" altLang="en-US" dirty="0"/>
          </a:p>
        </p:txBody>
      </p:sp>
      <p:sp>
        <p:nvSpPr>
          <p:cNvPr id="15" name="テキスト プレースホルダー 14"/>
          <p:cNvSpPr>
            <a:spLocks noGrp="1"/>
          </p:cNvSpPr>
          <p:nvPr>
            <p:ph type="body" sz="quarter" idx="13"/>
          </p:nvPr>
        </p:nvSpPr>
        <p:spPr>
          <a:xfrm>
            <a:off x="7045960" y="3844430"/>
            <a:ext cx="1780198" cy="331786"/>
          </a:xfrm>
        </p:spPr>
        <p:txBody>
          <a:bodyPr/>
          <a:lstStyle/>
          <a:p>
            <a:endParaRPr kumimoji="1" lang="ja-JP" altLang="en-US" dirty="0"/>
          </a:p>
        </p:txBody>
      </p:sp>
      <p:sp>
        <p:nvSpPr>
          <p:cNvPr id="10" name="テキスト プレースホルダー 9">
            <a:extLst>
              <a:ext uri="{FF2B5EF4-FFF2-40B4-BE49-F238E27FC236}">
                <a16:creationId xmlns:a16="http://schemas.microsoft.com/office/drawing/2014/main" id="{81A33349-13D6-ECBA-E41F-65D884E65A8C}"/>
              </a:ext>
            </a:extLst>
          </p:cNvPr>
          <p:cNvSpPr>
            <a:spLocks noGrp="1"/>
          </p:cNvSpPr>
          <p:nvPr>
            <p:ph type="body" sz="quarter" idx="24"/>
          </p:nvPr>
        </p:nvSpPr>
        <p:spPr>
          <a:xfrm>
            <a:off x="595360" y="5166226"/>
            <a:ext cx="3173442" cy="450102"/>
          </a:xfrm>
        </p:spPr>
        <p:txBody>
          <a:bodyPr/>
          <a:lstStyle/>
          <a:p>
            <a:r>
              <a:rPr lang="en-US" altLang="ja-JP" sz="1200" dirty="0">
                <a:latin typeface="Segoe UI" panose="020B0502040204020203" pitchFamily="34" charset="0"/>
                <a:cs typeface="Segoe UI" panose="020B0502040204020203" pitchFamily="34" charset="0"/>
              </a:rPr>
              <a:t>Fuji no Sake </a:t>
            </a:r>
            <a:r>
              <a:rPr lang="en-US" altLang="ja-JP" sz="1200" dirty="0">
                <a:solidFill>
                  <a:srgbClr val="202124"/>
                </a:solidFill>
                <a:latin typeface="Segoe UI" panose="020B0502040204020203" pitchFamily="34" charset="0"/>
                <a:cs typeface="Segoe UI" panose="020B0502040204020203" pitchFamily="34" charset="0"/>
              </a:rPr>
              <a:t>- </a:t>
            </a:r>
            <a:r>
              <a:rPr lang="en" altLang="ja-JP" sz="1200" dirty="0" err="1">
                <a:solidFill>
                  <a:srgbClr val="202124"/>
                </a:solidFill>
                <a:latin typeface="Segoe UI" panose="020B0502040204020203" pitchFamily="34" charset="0"/>
                <a:cs typeface="Segoe UI" panose="020B0502040204020203" pitchFamily="34" charset="0"/>
              </a:rPr>
              <a:t>Hiryujoun</a:t>
            </a:r>
            <a:r>
              <a:rPr lang="en" altLang="ja-JP" sz="1200" dirty="0">
                <a:solidFill>
                  <a:srgbClr val="202124"/>
                </a:solidFill>
                <a:latin typeface="Segoe UI" panose="020B0502040204020203" pitchFamily="34" charset="0"/>
                <a:cs typeface="Segoe UI" panose="020B0502040204020203" pitchFamily="34" charset="0"/>
              </a:rPr>
              <a:t> </a:t>
            </a:r>
            <a:r>
              <a:rPr lang="en-US" altLang="ja-JP" sz="1200" dirty="0">
                <a:solidFill>
                  <a:prstClr val="black"/>
                </a:solidFill>
                <a:latin typeface="Segoe UI" panose="020B0502040204020203" pitchFamily="34" charset="0"/>
                <a:cs typeface="Segoe UI" panose="020B0502040204020203" pitchFamily="34" charset="0"/>
              </a:rPr>
              <a:t>Junmai </a:t>
            </a:r>
            <a:r>
              <a:rPr lang="en-US" altLang="ja-JP" sz="1200" dirty="0" err="1">
                <a:solidFill>
                  <a:prstClr val="black"/>
                </a:solidFill>
                <a:latin typeface="Segoe UI" panose="020B0502040204020203" pitchFamily="34" charset="0"/>
                <a:cs typeface="Segoe UI" panose="020B0502040204020203" pitchFamily="34" charset="0"/>
              </a:rPr>
              <a:t>Daiginjo</a:t>
            </a:r>
            <a:r>
              <a:rPr lang="en-US" altLang="ja-JP" sz="1200" dirty="0">
                <a:solidFill>
                  <a:prstClr val="black"/>
                </a:solidFill>
                <a:latin typeface="Segoe UI" panose="020B0502040204020203" pitchFamily="34" charset="0"/>
                <a:cs typeface="Segoe UI" panose="020B0502040204020203" pitchFamily="34" charset="0"/>
              </a:rPr>
              <a:t> </a:t>
            </a:r>
          </a:p>
          <a:p>
            <a:endParaRPr lang="ja-JP" altLang="en-US"/>
          </a:p>
        </p:txBody>
      </p:sp>
      <p:sp>
        <p:nvSpPr>
          <p:cNvPr id="11" name="テキスト プレースホルダー 10">
            <a:extLst>
              <a:ext uri="{FF2B5EF4-FFF2-40B4-BE49-F238E27FC236}">
                <a16:creationId xmlns:a16="http://schemas.microsoft.com/office/drawing/2014/main" id="{B30E4870-B0A1-3011-06C3-A0CAA5A522A1}"/>
              </a:ext>
            </a:extLst>
          </p:cNvPr>
          <p:cNvSpPr>
            <a:spLocks noGrp="1"/>
          </p:cNvSpPr>
          <p:nvPr>
            <p:ph type="body" sz="quarter" idx="25"/>
          </p:nvPr>
        </p:nvSpPr>
        <p:spPr>
          <a:xfrm>
            <a:off x="4032800" y="5166226"/>
            <a:ext cx="3151372" cy="278650"/>
          </a:xfrm>
        </p:spPr>
        <p:txBody>
          <a:bodyPr/>
          <a:lstStyle/>
          <a:p>
            <a:r>
              <a:rPr lang="en-US" altLang="ja-JP" sz="1200" b="1" dirty="0">
                <a:solidFill>
                  <a:prstClr val="black"/>
                </a:solidFill>
                <a:latin typeface="Segoe UI" panose="020B0502040204020203" pitchFamily="34" charset="0"/>
                <a:cs typeface="Segoe UI" panose="020B0502040204020203" pitchFamily="34" charset="0"/>
              </a:rPr>
              <a:t>Fuji no Sake </a:t>
            </a:r>
            <a:r>
              <a:rPr lang="ja-JP" altLang="en-US" sz="1200" b="1">
                <a:solidFill>
                  <a:srgbClr val="202124"/>
                </a:solidFill>
                <a:latin typeface="Segoe UI" panose="020B0502040204020203" pitchFamily="34" charset="0"/>
                <a:cs typeface="Segoe UI" panose="020B0502040204020203" pitchFamily="34" charset="0"/>
              </a:rPr>
              <a:t> </a:t>
            </a:r>
            <a:r>
              <a:rPr lang="en-US" altLang="ja-JP" sz="1200" b="1" dirty="0">
                <a:solidFill>
                  <a:srgbClr val="202124"/>
                </a:solidFill>
                <a:latin typeface="Segoe UI" panose="020B0502040204020203" pitchFamily="34" charset="0"/>
                <a:cs typeface="Segoe UI" panose="020B0502040204020203" pitchFamily="34" charset="0"/>
              </a:rPr>
              <a:t>- </a:t>
            </a:r>
            <a:r>
              <a:rPr lang="en" altLang="ja-JP" sz="1200" b="1" dirty="0" err="1">
                <a:solidFill>
                  <a:srgbClr val="202124"/>
                </a:solidFill>
                <a:latin typeface="Segoe UI" panose="020B0502040204020203" pitchFamily="34" charset="0"/>
                <a:cs typeface="Segoe UI" panose="020B0502040204020203" pitchFamily="34" charset="0"/>
              </a:rPr>
              <a:t>Hiryujoun</a:t>
            </a:r>
            <a:r>
              <a:rPr lang="en-US" altLang="ja-JP" sz="1200" b="1" dirty="0">
                <a:solidFill>
                  <a:srgbClr val="202124"/>
                </a:solidFill>
                <a:latin typeface="Segoe UI" panose="020B0502040204020203" pitchFamily="34" charset="0"/>
                <a:cs typeface="Segoe UI" panose="020B0502040204020203" pitchFamily="34" charset="0"/>
              </a:rPr>
              <a:t> Rice Shochu</a:t>
            </a:r>
          </a:p>
          <a:p>
            <a:endParaRPr lang="ja-JP" altLang="en-US" sz="1200">
              <a:latin typeface="Segoe UI" panose="020B0502040204020203" pitchFamily="34" charset="0"/>
              <a:cs typeface="Segoe UI" panose="020B0502040204020203" pitchFamily="34" charset="0"/>
            </a:endParaRPr>
          </a:p>
        </p:txBody>
      </p:sp>
      <p:grpSp>
        <p:nvGrpSpPr>
          <p:cNvPr id="18" name="グループ化 17"/>
          <p:cNvGrpSpPr/>
          <p:nvPr/>
        </p:nvGrpSpPr>
        <p:grpSpPr>
          <a:xfrm>
            <a:off x="-1351721" y="-5935"/>
            <a:ext cx="1146915" cy="389885"/>
            <a:chOff x="-4837043" y="1470991"/>
            <a:chExt cx="1351721" cy="459508"/>
          </a:xfrm>
        </p:grpSpPr>
        <p:sp>
          <p:nvSpPr>
            <p:cNvPr id="19" name="正方形/長方形 18"/>
            <p:cNvSpPr/>
            <p:nvPr/>
          </p:nvSpPr>
          <p:spPr>
            <a:xfrm>
              <a:off x="-4837043" y="1470991"/>
              <a:ext cx="1351721" cy="437322"/>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0" name="テキスト ボックス 19"/>
            <p:cNvSpPr txBox="1"/>
            <p:nvPr/>
          </p:nvSpPr>
          <p:spPr>
            <a:xfrm>
              <a:off x="-4587399" y="1531489"/>
              <a:ext cx="852432" cy="399010"/>
            </a:xfrm>
            <a:prstGeom prst="rect">
              <a:avLst/>
            </a:prstGeom>
            <a:noFill/>
          </p:spPr>
          <p:txBody>
            <a:bodyPr wrap="none" rtlCol="0">
              <a:spAutoFit/>
            </a:bodyPr>
            <a:lstStyle/>
            <a:p>
              <a:pPr algn="ctr"/>
              <a:r>
                <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rPr>
                <a:t>表面</a:t>
              </a:r>
              <a:r>
                <a:rPr kumimoji="1" lang="en-US" altLang="ja-JP" sz="1600" dirty="0">
                  <a:latin typeface="メイリオ" panose="020B0604030504040204" pitchFamily="50" charset="-128"/>
                  <a:ea typeface="メイリオ" panose="020B0604030504040204" pitchFamily="50" charset="-128"/>
                  <a:cs typeface="メイリオ" panose="020B0604030504040204" pitchFamily="50" charset="-128"/>
                </a:rPr>
                <a:t>2</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21" name="図 20" descr="テーブルの上の花瓶&#10;&#10;自動的に生成された説明">
            <a:extLst>
              <a:ext uri="{FF2B5EF4-FFF2-40B4-BE49-F238E27FC236}">
                <a16:creationId xmlns:a16="http://schemas.microsoft.com/office/drawing/2014/main" id="{1A9FF813-1C44-7CEE-77AA-CA5A362628C2}"/>
              </a:ext>
            </a:extLst>
          </p:cNvPr>
          <p:cNvPicPr>
            <a:picLocks noChangeAspect="1"/>
          </p:cNvPicPr>
          <p:nvPr/>
        </p:nvPicPr>
        <p:blipFill>
          <a:blip r:embed="rId2"/>
          <a:stretch>
            <a:fillRect/>
          </a:stretch>
        </p:blipFill>
        <p:spPr>
          <a:xfrm>
            <a:off x="-778264" y="73911"/>
            <a:ext cx="9585825" cy="4929852"/>
          </a:xfrm>
          <a:prstGeom prst="rect">
            <a:avLst/>
          </a:prstGeom>
        </p:spPr>
      </p:pic>
      <p:pic>
        <p:nvPicPr>
          <p:cNvPr id="23" name="Picture 2" descr="LED-1">
            <a:extLst>
              <a:ext uri="{FF2B5EF4-FFF2-40B4-BE49-F238E27FC236}">
                <a16:creationId xmlns:a16="http://schemas.microsoft.com/office/drawing/2014/main" id="{2798636A-53C2-C291-93D5-3FBA2BBF6F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157" r="4" b="7109"/>
          <a:stretch/>
        </p:blipFill>
        <p:spPr bwMode="auto">
          <a:xfrm>
            <a:off x="20495" y="5697282"/>
            <a:ext cx="7570711" cy="5662122"/>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1" y="10615942"/>
            <a:ext cx="7559675" cy="75871"/>
          </a:xfrm>
          <a:prstGeom prst="rect">
            <a:avLst/>
          </a:prstGeom>
          <a:solidFill>
            <a:srgbClr val="A79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プレースホルダー 11">
            <a:extLst>
              <a:ext uri="{FF2B5EF4-FFF2-40B4-BE49-F238E27FC236}">
                <a16:creationId xmlns:a16="http://schemas.microsoft.com/office/drawing/2014/main" id="{78C5029B-842F-D7A1-284F-7397A276A157}"/>
              </a:ext>
            </a:extLst>
          </p:cNvPr>
          <p:cNvSpPr txBox="1">
            <a:spLocks/>
          </p:cNvSpPr>
          <p:nvPr/>
        </p:nvSpPr>
        <p:spPr>
          <a:xfrm>
            <a:off x="156832" y="365126"/>
            <a:ext cx="3478602" cy="450102"/>
          </a:xfrm>
          <a:prstGeom prst="rect">
            <a:avLst/>
          </a:prstGeom>
        </p:spPr>
        <p:txBody>
          <a:bodyPr vert="horz" lIns="91440" tIns="45720" rIns="91440" bIns="45720" rtlCol="0">
            <a:no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kumimoji="1" sz="2000" b="1" kern="120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r>
              <a:rPr lang="en-US" altLang="ja-JP" sz="1800" dirty="0">
                <a:solidFill>
                  <a:schemeClr val="bg1"/>
                </a:solidFill>
              </a:rPr>
              <a:t> </a:t>
            </a:r>
            <a:r>
              <a:rPr lang="en-US" altLang="ja-JP" sz="1800" dirty="0">
                <a:solidFill>
                  <a:schemeClr val="bg1"/>
                </a:solidFill>
                <a:latin typeface="Segoe UI" panose="020B0502040204020203" pitchFamily="34" charset="0"/>
                <a:cs typeface="Segoe UI" panose="020B0502040204020203" pitchFamily="34" charset="0"/>
              </a:rPr>
              <a:t>JAPANESE SAKE ART</a:t>
            </a:r>
            <a:endParaRPr lang="ja-JP" altLang="en-US" sz="1800" dirty="0">
              <a:solidFill>
                <a:schemeClr val="bg1"/>
              </a:solidFill>
              <a:latin typeface="Segoe UI" panose="020B0502040204020203" pitchFamily="34" charset="0"/>
              <a:cs typeface="Segoe UI" panose="020B0502040204020203" pitchFamily="34" charset="0"/>
            </a:endParaRPr>
          </a:p>
        </p:txBody>
      </p:sp>
      <p:sp>
        <p:nvSpPr>
          <p:cNvPr id="17" name="テキスト プレースホルダー 11">
            <a:extLst>
              <a:ext uri="{FF2B5EF4-FFF2-40B4-BE49-F238E27FC236}">
                <a16:creationId xmlns:a16="http://schemas.microsoft.com/office/drawing/2014/main" id="{3714BED6-6FAF-83F2-816F-0E2E3A1D9512}"/>
              </a:ext>
            </a:extLst>
          </p:cNvPr>
          <p:cNvSpPr txBox="1">
            <a:spLocks/>
          </p:cNvSpPr>
          <p:nvPr/>
        </p:nvSpPr>
        <p:spPr>
          <a:xfrm>
            <a:off x="5608486" y="10230480"/>
            <a:ext cx="1996273" cy="233720"/>
          </a:xfrm>
          <a:prstGeom prst="rect">
            <a:avLst/>
          </a:prstGeom>
        </p:spPr>
        <p:txBody>
          <a:bodyPr vert="horz" lIns="91440" tIns="45720" rIns="91440" bIns="45720" rtlCol="0">
            <a:no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kumimoji="1" sz="2000" b="1" kern="120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r>
              <a:rPr lang="en-US" altLang="ja-JP" sz="1000" b="0" dirty="0">
                <a:solidFill>
                  <a:schemeClr val="bg1"/>
                </a:solidFill>
                <a:latin typeface="Segoe UI" panose="020B0502040204020203" pitchFamily="34" charset="0"/>
                <a:cs typeface="Segoe UI" panose="020B0502040204020203" pitchFamily="34" charset="0"/>
              </a:rPr>
              <a:t>*LED that changes color</a:t>
            </a:r>
            <a:endParaRPr lang="ja-JP" altLang="en-US" sz="1000" b="0"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838663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 y="0"/>
            <a:ext cx="7559675" cy="75871"/>
          </a:xfrm>
          <a:prstGeom prst="rect">
            <a:avLst/>
          </a:prstGeom>
          <a:solidFill>
            <a:srgbClr val="A79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353433" y="5491152"/>
            <a:ext cx="6830739" cy="45719"/>
          </a:xfrm>
          <a:prstGeom prst="rect">
            <a:avLst/>
          </a:prstGeom>
          <a:solidFill>
            <a:srgbClr val="C6B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p:cNvGrpSpPr/>
          <p:nvPr/>
        </p:nvGrpSpPr>
        <p:grpSpPr>
          <a:xfrm>
            <a:off x="-1351721" y="-5935"/>
            <a:ext cx="1146915" cy="389885"/>
            <a:chOff x="-4837043" y="1470991"/>
            <a:chExt cx="1351721" cy="459508"/>
          </a:xfrm>
        </p:grpSpPr>
        <p:sp>
          <p:nvSpPr>
            <p:cNvPr id="19" name="正方形/長方形 18"/>
            <p:cNvSpPr/>
            <p:nvPr/>
          </p:nvSpPr>
          <p:spPr>
            <a:xfrm>
              <a:off x="-4837043" y="1470991"/>
              <a:ext cx="1351721" cy="437322"/>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0" name="テキスト ボックス 19"/>
            <p:cNvSpPr txBox="1"/>
            <p:nvPr/>
          </p:nvSpPr>
          <p:spPr>
            <a:xfrm>
              <a:off x="-4587399" y="1531489"/>
              <a:ext cx="852432" cy="399010"/>
            </a:xfrm>
            <a:prstGeom prst="rect">
              <a:avLst/>
            </a:prstGeom>
            <a:noFill/>
          </p:spPr>
          <p:txBody>
            <a:bodyPr wrap="none" rtlCol="0">
              <a:spAutoFit/>
            </a:bodyPr>
            <a:lstStyle/>
            <a:p>
              <a:pPr algn="ctr"/>
              <a:r>
                <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rPr>
                <a:t>表面</a:t>
              </a:r>
              <a:r>
                <a:rPr kumimoji="1" lang="en-US" altLang="ja-JP" sz="1600" dirty="0">
                  <a:latin typeface="メイリオ" panose="020B0604030504040204" pitchFamily="50" charset="-128"/>
                  <a:ea typeface="メイリオ" panose="020B0604030504040204" pitchFamily="50" charset="-128"/>
                  <a:cs typeface="メイリオ" panose="020B0604030504040204" pitchFamily="50" charset="-128"/>
                </a:rPr>
                <a:t>2</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12" name="図 15" descr="富士山ボトル 飛竜乗雲 Mt.Fuji Bottle Hiryujoun">
            <a:extLst>
              <a:ext uri="{FF2B5EF4-FFF2-40B4-BE49-F238E27FC236}">
                <a16:creationId xmlns:a16="http://schemas.microsoft.com/office/drawing/2014/main" id="{823E7A12-161A-58FA-D839-7A83C001BC76}"/>
              </a:ext>
            </a:extLst>
          </p:cNvPr>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r="1" b="2447"/>
          <a:stretch>
            <a:fillRect/>
          </a:stretch>
        </p:blipFill>
        <p:spPr bwMode="auto">
          <a:xfrm>
            <a:off x="353433" y="478508"/>
            <a:ext cx="3098189" cy="4579433"/>
          </a:xfrm>
          <a:prstGeom prst="rect">
            <a:avLst/>
          </a:prstGeom>
          <a:noFill/>
          <a:extLst>
            <a:ext uri="{909E8E84-426E-40DD-AFC4-6F175D3DCCD1}">
              <a14:hiddenFill xmlns:a14="http://schemas.microsoft.com/office/drawing/2010/main">
                <a:solidFill>
                  <a:srgbClr val="FFFFFF"/>
                </a:solidFill>
              </a14:hiddenFill>
            </a:ext>
          </a:extLst>
        </p:spPr>
      </p:pic>
      <p:pic>
        <p:nvPicPr>
          <p:cNvPr id="13" name="図 17" descr="飛竜乗雲">
            <a:extLst>
              <a:ext uri="{FF2B5EF4-FFF2-40B4-BE49-F238E27FC236}">
                <a16:creationId xmlns:a16="http://schemas.microsoft.com/office/drawing/2014/main" id="{65A8E119-9992-D704-5218-95A11572EF90}"/>
              </a:ext>
            </a:extLst>
          </p:cNvPr>
          <p:cNvPicPr>
            <a:picLocks noChangeAspect="1" noChangeArrowheads="1"/>
          </p:cNvPicPr>
          <p:nvPr/>
        </p:nvPicPr>
        <p:blipFill rotWithShape="1">
          <a:blip r:embed="rId4" r:link="rId5">
            <a:extLst>
              <a:ext uri="{28A0092B-C50C-407E-A947-70E740481C1C}">
                <a14:useLocalDpi xmlns:a14="http://schemas.microsoft.com/office/drawing/2010/main" val="0"/>
              </a:ext>
            </a:extLst>
          </a:blip>
          <a:srcRect r="-4" b="3361"/>
          <a:stretch>
            <a:fillRect/>
          </a:stretch>
        </p:blipFill>
        <p:spPr bwMode="auto">
          <a:xfrm>
            <a:off x="3891621" y="215804"/>
            <a:ext cx="3332163" cy="4842137"/>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1" y="10615942"/>
            <a:ext cx="7559675" cy="75871"/>
          </a:xfrm>
          <a:prstGeom prst="rect">
            <a:avLst/>
          </a:prstGeom>
          <a:solidFill>
            <a:srgbClr val="A79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descr="屋内, テーブル, 部屋, 座る が含まれている画像&#10;&#10;自動的に生成された説明">
            <a:extLst>
              <a:ext uri="{FF2B5EF4-FFF2-40B4-BE49-F238E27FC236}">
                <a16:creationId xmlns:a16="http://schemas.microsoft.com/office/drawing/2014/main" id="{D092A587-9162-0724-D18E-1D6932A6FD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0984" r="4" b="3070"/>
          <a:stretch/>
        </p:blipFill>
        <p:spPr>
          <a:xfrm>
            <a:off x="-632655" y="5856357"/>
            <a:ext cx="8824984" cy="4759584"/>
          </a:xfrm>
          <a:prstGeom prst="rect">
            <a:avLst/>
          </a:prstGeom>
        </p:spPr>
      </p:pic>
      <p:sp>
        <p:nvSpPr>
          <p:cNvPr id="11" name="テキスト プレースホルダー 12">
            <a:extLst>
              <a:ext uri="{FF2B5EF4-FFF2-40B4-BE49-F238E27FC236}">
                <a16:creationId xmlns:a16="http://schemas.microsoft.com/office/drawing/2014/main" id="{C1B0A81E-2703-ECF1-FA69-F3ACEA856AC1}"/>
              </a:ext>
            </a:extLst>
          </p:cNvPr>
          <p:cNvSpPr txBox="1">
            <a:spLocks/>
          </p:cNvSpPr>
          <p:nvPr/>
        </p:nvSpPr>
        <p:spPr>
          <a:xfrm>
            <a:off x="230517" y="10047807"/>
            <a:ext cx="7198984" cy="425415"/>
          </a:xfrm>
          <a:prstGeom prst="rect">
            <a:avLst/>
          </a:prstGeom>
        </p:spPr>
        <p:txBody>
          <a:bodyPr vert="horz" lIns="91440" tIns="45720" rIns="91440" bIns="45720" rtlCol="0">
            <a:no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kumimoji="1" sz="1100" b="0" kern="120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pPr algn="r"/>
            <a:r>
              <a:rPr lang="en-US" altLang="ja-JP" sz="1800" dirty="0">
                <a:solidFill>
                  <a:schemeClr val="bg1"/>
                </a:solidFill>
                <a:latin typeface="Segoe UI" panose="020B0502040204020203" pitchFamily="34" charset="0"/>
                <a:cs typeface="Segoe UI" panose="020B0502040204020203" pitchFamily="34" charset="0"/>
              </a:rPr>
              <a:t>    </a:t>
            </a:r>
            <a:r>
              <a:rPr lang="en-US" altLang="ja-JP" sz="1200" dirty="0">
                <a:solidFill>
                  <a:schemeClr val="bg1"/>
                </a:solidFill>
                <a:latin typeface="Segoe UI" panose="020B0502040204020203" pitchFamily="34" charset="0"/>
                <a:cs typeface="Segoe UI" panose="020B0502040204020203" pitchFamily="34" charset="0"/>
              </a:rPr>
              <a:t>*</a:t>
            </a:r>
            <a:r>
              <a:rPr lang="en-US" altLang="ja-JP" sz="1200" dirty="0" err="1">
                <a:solidFill>
                  <a:schemeClr val="bg1"/>
                </a:solidFill>
                <a:latin typeface="Segoe UI" panose="020B0502040204020203" pitchFamily="34" charset="0"/>
                <a:cs typeface="Segoe UI" panose="020B0502040204020203" pitchFamily="34" charset="0"/>
              </a:rPr>
              <a:t>Furoshiki</a:t>
            </a:r>
            <a:r>
              <a:rPr lang="en-US" altLang="ja-JP" sz="1200" dirty="0">
                <a:solidFill>
                  <a:schemeClr val="bg1"/>
                </a:solidFill>
                <a:latin typeface="Segoe UI" panose="020B0502040204020203" pitchFamily="34" charset="0"/>
                <a:cs typeface="Segoe UI" panose="020B0502040204020203" pitchFamily="34" charset="0"/>
              </a:rPr>
              <a:t> (wrapping)  are all carefully selected.</a:t>
            </a:r>
            <a:endParaRPr lang="ja-JP" altLang="ja-JP" sz="1200">
              <a:solidFill>
                <a:schemeClr val="bg1"/>
              </a:solidFill>
              <a:latin typeface="Segoe UI" panose="020B0502040204020203" pitchFamily="34" charset="0"/>
              <a:cs typeface="Segoe UI" panose="020B0502040204020203" pitchFamily="34" charset="0"/>
            </a:endParaRPr>
          </a:p>
          <a:p>
            <a:endParaRPr lang="ja-JP" altLang="en-US" dirty="0"/>
          </a:p>
        </p:txBody>
      </p:sp>
    </p:spTree>
    <p:extLst>
      <p:ext uri="{BB962C8B-B14F-4D97-AF65-F5344CB8AC3E}">
        <p14:creationId xmlns:p14="http://schemas.microsoft.com/office/powerpoint/2010/main" val="3609623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 y="0"/>
            <a:ext cx="7559675" cy="75871"/>
          </a:xfrm>
          <a:prstGeom prst="rect">
            <a:avLst/>
          </a:prstGeom>
          <a:solidFill>
            <a:srgbClr val="A79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1" y="10615942"/>
            <a:ext cx="7559675" cy="75871"/>
          </a:xfrm>
          <a:prstGeom prst="rect">
            <a:avLst/>
          </a:prstGeom>
          <a:solidFill>
            <a:srgbClr val="A79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353433" y="5491152"/>
            <a:ext cx="6830739" cy="45719"/>
          </a:xfrm>
          <a:prstGeom prst="rect">
            <a:avLst/>
          </a:prstGeom>
          <a:solidFill>
            <a:srgbClr val="C6B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プレースホルダー 9">
            <a:extLst>
              <a:ext uri="{FF2B5EF4-FFF2-40B4-BE49-F238E27FC236}">
                <a16:creationId xmlns:a16="http://schemas.microsoft.com/office/drawing/2014/main" id="{81A33349-13D6-ECBA-E41F-65D884E65A8C}"/>
              </a:ext>
            </a:extLst>
          </p:cNvPr>
          <p:cNvSpPr>
            <a:spLocks noGrp="1"/>
          </p:cNvSpPr>
          <p:nvPr>
            <p:ph type="body" sz="quarter" idx="24"/>
          </p:nvPr>
        </p:nvSpPr>
        <p:spPr>
          <a:xfrm>
            <a:off x="353434" y="412081"/>
            <a:ext cx="6830738" cy="2062146"/>
          </a:xfrm>
        </p:spPr>
        <p:txBody>
          <a:bodyPr/>
          <a:lstStyle/>
          <a:p>
            <a:pPr marL="19440">
              <a:lnSpc>
                <a:spcPct val="110000"/>
              </a:lnSpc>
              <a:spcBef>
                <a:spcPts val="0"/>
              </a:spcBef>
            </a:pPr>
            <a:r>
              <a:rPr lang="en-US" altLang="ja-JP" sz="1400" b="0" dirty="0">
                <a:latin typeface="Segoe UI" panose="020B0502040204020203" pitchFamily="34" charset="0"/>
                <a:cs typeface="Segoe UI" panose="020B0502040204020203" pitchFamily="34" charset="0"/>
              </a:rPr>
              <a:t>It is created with the idea of "I want to express Mt. Fuji in the best possible way and live a magnificent life like Mt. Fuji for people”</a:t>
            </a:r>
          </a:p>
          <a:p>
            <a:pPr marL="19440">
              <a:lnSpc>
                <a:spcPct val="110000"/>
              </a:lnSpc>
              <a:spcBef>
                <a:spcPts val="0"/>
              </a:spcBef>
            </a:pPr>
            <a:r>
              <a:rPr lang="en-US" altLang="ja-JP" sz="1400" b="0" dirty="0">
                <a:latin typeface="Segoe UI" panose="020B0502040204020203" pitchFamily="34" charset="0"/>
                <a:cs typeface="Segoe UI" panose="020B0502040204020203" pitchFamily="34" charset="0"/>
              </a:rPr>
              <a:t>Sake is made by a brewery which is founded in 1688, the oldest brewery in Shizuoka Prefecture with 18 generations of history. </a:t>
            </a:r>
          </a:p>
          <a:p>
            <a:pPr marL="19440">
              <a:lnSpc>
                <a:spcPct val="110000"/>
              </a:lnSpc>
              <a:spcBef>
                <a:spcPts val="0"/>
              </a:spcBef>
            </a:pPr>
            <a:r>
              <a:rPr lang="en-US" altLang="ja-JP" sz="1400" b="0" dirty="0">
                <a:latin typeface="Segoe UI" panose="020B0502040204020203" pitchFamily="34" charset="0"/>
                <a:cs typeface="Segoe UI" panose="020B0502040204020203" pitchFamily="34" charset="0"/>
              </a:rPr>
              <a:t>Underground water that has flowed through the lava of Mt. Fuji for over 70 years is brewed as water, and it has a high aroma and a perfect balance of sweetness and acidity. Starting with bottles handmade by blown glass craftsmen, Gold leaf, LEDs, Paulownia boxes, and </a:t>
            </a:r>
            <a:r>
              <a:rPr lang="en-US" altLang="ja-JP" sz="1400" b="0" dirty="0" err="1">
                <a:latin typeface="Segoe UI" panose="020B0502040204020203" pitchFamily="34" charset="0"/>
                <a:cs typeface="Segoe UI" panose="020B0502040204020203" pitchFamily="34" charset="0"/>
              </a:rPr>
              <a:t>Furoshiki</a:t>
            </a:r>
            <a:r>
              <a:rPr lang="en-US" altLang="ja-JP" sz="1400" b="0" dirty="0">
                <a:latin typeface="Segoe UI" panose="020B0502040204020203" pitchFamily="34" charset="0"/>
                <a:cs typeface="Segoe UI" panose="020B0502040204020203" pitchFamily="34" charset="0"/>
              </a:rPr>
              <a:t> (wrapping)  are all carefully selected.</a:t>
            </a:r>
            <a:endParaRPr lang="ja-JP" altLang="en-US" sz="1400" b="0">
              <a:latin typeface="Segoe UI" panose="020B0502040204020203" pitchFamily="34" charset="0"/>
              <a:cs typeface="Segoe UI" panose="020B0502040204020203" pitchFamily="34" charset="0"/>
            </a:endParaRPr>
          </a:p>
          <a:p>
            <a:endParaRPr lang="ja-JP" altLang="en-US" sz="1400"/>
          </a:p>
        </p:txBody>
      </p:sp>
      <p:sp>
        <p:nvSpPr>
          <p:cNvPr id="11" name="テキスト プレースホルダー 10">
            <a:extLst>
              <a:ext uri="{FF2B5EF4-FFF2-40B4-BE49-F238E27FC236}">
                <a16:creationId xmlns:a16="http://schemas.microsoft.com/office/drawing/2014/main" id="{B30E4870-B0A1-3011-06C3-A0CAA5A522A1}"/>
              </a:ext>
            </a:extLst>
          </p:cNvPr>
          <p:cNvSpPr>
            <a:spLocks noGrp="1"/>
          </p:cNvSpPr>
          <p:nvPr>
            <p:ph type="body" sz="quarter" idx="25"/>
          </p:nvPr>
        </p:nvSpPr>
        <p:spPr>
          <a:xfrm>
            <a:off x="353433" y="5898748"/>
            <a:ext cx="3182786" cy="4264848"/>
          </a:xfrm>
        </p:spPr>
        <p:txBody>
          <a:bodyPr/>
          <a:lstStyle/>
          <a:p>
            <a:r>
              <a:rPr lang="en-US" altLang="ja-JP" sz="1400" dirty="0">
                <a:latin typeface="Segoe UI" panose="020B0502040204020203" pitchFamily="34" charset="0"/>
                <a:cs typeface="Segoe UI" panose="020B0502040204020203" pitchFamily="34" charset="0"/>
              </a:rPr>
              <a:t>Fuji no Sake </a:t>
            </a:r>
            <a:r>
              <a:rPr lang="en-US" altLang="ja-JP" sz="1400" dirty="0">
                <a:solidFill>
                  <a:srgbClr val="202124"/>
                </a:solidFill>
                <a:latin typeface="arial" panose="020B0604020202020204" pitchFamily="34" charset="0"/>
                <a:cs typeface="Segoe UI" panose="020B0502040204020203" pitchFamily="34" charset="0"/>
              </a:rPr>
              <a:t>- </a:t>
            </a:r>
            <a:r>
              <a:rPr lang="en" altLang="ja-JP" sz="1400" dirty="0" err="1">
                <a:solidFill>
                  <a:srgbClr val="202124"/>
                </a:solidFill>
                <a:latin typeface="arial" panose="020B0604020202020204" pitchFamily="34" charset="0"/>
              </a:rPr>
              <a:t>Hiryujoun</a:t>
            </a:r>
            <a:r>
              <a:rPr lang="en" altLang="ja-JP" sz="1400" dirty="0">
                <a:solidFill>
                  <a:srgbClr val="202124"/>
                </a:solidFill>
                <a:latin typeface="arial" panose="020B0604020202020204" pitchFamily="34" charset="0"/>
              </a:rPr>
              <a:t> </a:t>
            </a:r>
            <a:r>
              <a:rPr lang="en-US" altLang="ja-JP" sz="1400" dirty="0">
                <a:solidFill>
                  <a:prstClr val="black"/>
                </a:solidFill>
                <a:latin typeface="Segoe UI" panose="020B0502040204020203" pitchFamily="34" charset="0"/>
                <a:cs typeface="Segoe UI" panose="020B0502040204020203" pitchFamily="34" charset="0"/>
              </a:rPr>
              <a:t>Junmai </a:t>
            </a:r>
            <a:r>
              <a:rPr lang="en-US" altLang="ja-JP" sz="1400" dirty="0" err="1">
                <a:solidFill>
                  <a:prstClr val="black"/>
                </a:solidFill>
                <a:latin typeface="Segoe UI" panose="020B0502040204020203" pitchFamily="34" charset="0"/>
                <a:cs typeface="Segoe UI" panose="020B0502040204020203" pitchFamily="34" charset="0"/>
              </a:rPr>
              <a:t>Daiginjo</a:t>
            </a:r>
            <a:r>
              <a:rPr lang="en-US" altLang="ja-JP" sz="1400" dirty="0">
                <a:solidFill>
                  <a:prstClr val="black"/>
                </a:solidFill>
                <a:latin typeface="Segoe UI" panose="020B0502040204020203" pitchFamily="34" charset="0"/>
                <a:cs typeface="Segoe UI" panose="020B0502040204020203" pitchFamily="34" charset="0"/>
              </a:rPr>
              <a:t> </a:t>
            </a:r>
          </a:p>
          <a:p>
            <a:endParaRPr lang="en" altLang="ja-JP" sz="1400" dirty="0">
              <a:solidFill>
                <a:srgbClr val="202124"/>
              </a:solidFill>
              <a:latin typeface="arial" panose="020B0604020202020204" pitchFamily="34" charset="0"/>
            </a:endParaRPr>
          </a:p>
          <a:p>
            <a:pPr lvl="0"/>
            <a:r>
              <a:rPr lang="en-US" altLang="ja-JP" sz="1200" dirty="0">
                <a:solidFill>
                  <a:prstClr val="black"/>
                </a:solidFill>
                <a:latin typeface="Segoe UI" panose="020B0502040204020203" pitchFamily="34" charset="0"/>
                <a:cs typeface="Segoe UI" panose="020B0502040204020203" pitchFamily="34" charset="0"/>
              </a:rPr>
              <a:t>Junmai </a:t>
            </a:r>
            <a:r>
              <a:rPr lang="en-US" altLang="ja-JP" sz="1200" dirty="0" err="1">
                <a:solidFill>
                  <a:prstClr val="black"/>
                </a:solidFill>
                <a:latin typeface="Segoe UI" panose="020B0502040204020203" pitchFamily="34" charset="0"/>
                <a:cs typeface="Segoe UI" panose="020B0502040204020203" pitchFamily="34" charset="0"/>
              </a:rPr>
              <a:t>Daiginjo</a:t>
            </a:r>
            <a:r>
              <a:rPr lang="en-US" altLang="ja-JP" sz="1200" dirty="0">
                <a:solidFill>
                  <a:prstClr val="black"/>
                </a:solidFill>
                <a:latin typeface="Segoe UI" panose="020B0502040204020203" pitchFamily="34" charset="0"/>
                <a:cs typeface="Segoe UI" panose="020B0502040204020203" pitchFamily="34" charset="0"/>
              </a:rPr>
              <a:t> with a high aroma, a slight sweetness, and an emphasis on the balance with acidity.</a:t>
            </a:r>
          </a:p>
          <a:p>
            <a:r>
              <a:rPr lang="en-US" altLang="ja-JP" sz="1200" dirty="0">
                <a:solidFill>
                  <a:prstClr val="black"/>
                </a:solidFill>
                <a:latin typeface="Segoe UI" panose="020B0502040204020203" pitchFamily="34" charset="0"/>
                <a:cs typeface="Segoe UI" panose="020B0502040204020203" pitchFamily="34" charset="0"/>
              </a:rPr>
              <a:t>In 2004, it won the first prize or the gold medal at all the appraisals, including "Shizuoka prefecture", "Tokai 4 prefectures", and "nationwide", and even won the prestigious triple crown.</a:t>
            </a:r>
            <a:r>
              <a:rPr lang="en" altLang="ja-JP" sz="1200" dirty="0">
                <a:latin typeface="Helvetica Neue" panose="02000503000000020004" pitchFamily="2" charset="0"/>
              </a:rPr>
              <a:t> </a:t>
            </a:r>
            <a:endParaRPr lang="en" altLang="ja-JP" sz="1200" dirty="0">
              <a:solidFill>
                <a:srgbClr val="202124"/>
              </a:solidFill>
              <a:latin typeface="arial" panose="020B0604020202020204" pitchFamily="34" charset="0"/>
              <a:cs typeface="Segoe UI" panose="020B0502040204020203" pitchFamily="34" charset="0"/>
            </a:endParaRPr>
          </a:p>
          <a:p>
            <a:endParaRPr lang="en-US" altLang="ja-JP" sz="1200" dirty="0"/>
          </a:p>
          <a:p>
            <a:r>
              <a:rPr lang="ja-JP" altLang="en-US" sz="1200"/>
              <a:t>・ </a:t>
            </a:r>
            <a:r>
              <a:rPr lang="en-US" altLang="ja-JP" sz="1200" dirty="0"/>
              <a:t>Alcohol content / 15-16 degrees / Sake degree: +4 / Acidity: 1.3 / Rice polishing rate: 40%</a:t>
            </a:r>
            <a:br>
              <a:rPr lang="en-US" altLang="ja-JP" sz="1200" dirty="0"/>
            </a:br>
            <a:r>
              <a:rPr lang="ja-JP" altLang="en-US" sz="1200"/>
              <a:t>・ </a:t>
            </a:r>
            <a:r>
              <a:rPr lang="en-US" altLang="ja-JP" sz="1200" dirty="0"/>
              <a:t>Ingredient name / Sake rice: </a:t>
            </a:r>
            <a:r>
              <a:rPr lang="en-US" altLang="ja-JP" sz="1200" dirty="0" err="1"/>
              <a:t>Omachi</a:t>
            </a:r>
            <a:br>
              <a:rPr lang="en-US" altLang="ja-JP" sz="1200" dirty="0"/>
            </a:br>
            <a:r>
              <a:rPr lang="ja-JP" altLang="en-US" sz="1200"/>
              <a:t>・ </a:t>
            </a:r>
            <a:r>
              <a:rPr lang="en-US" altLang="ja-JP" sz="1200" dirty="0"/>
              <a:t>Contents / 900ml</a:t>
            </a:r>
            <a:endParaRPr lang="ja-JP" altLang="en-US" sz="1200"/>
          </a:p>
        </p:txBody>
      </p:sp>
      <p:grpSp>
        <p:nvGrpSpPr>
          <p:cNvPr id="18" name="グループ化 17"/>
          <p:cNvGrpSpPr/>
          <p:nvPr/>
        </p:nvGrpSpPr>
        <p:grpSpPr>
          <a:xfrm>
            <a:off x="-1351721" y="-5935"/>
            <a:ext cx="1146915" cy="389885"/>
            <a:chOff x="-4837043" y="1470991"/>
            <a:chExt cx="1351721" cy="459508"/>
          </a:xfrm>
        </p:grpSpPr>
        <p:sp>
          <p:nvSpPr>
            <p:cNvPr id="19" name="正方形/長方形 18"/>
            <p:cNvSpPr/>
            <p:nvPr/>
          </p:nvSpPr>
          <p:spPr>
            <a:xfrm>
              <a:off x="-4837043" y="1470991"/>
              <a:ext cx="1351721" cy="437322"/>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0" name="テキスト ボックス 19"/>
            <p:cNvSpPr txBox="1"/>
            <p:nvPr/>
          </p:nvSpPr>
          <p:spPr>
            <a:xfrm>
              <a:off x="-4587399" y="1531489"/>
              <a:ext cx="852432" cy="399010"/>
            </a:xfrm>
            <a:prstGeom prst="rect">
              <a:avLst/>
            </a:prstGeom>
            <a:noFill/>
          </p:spPr>
          <p:txBody>
            <a:bodyPr wrap="none" rtlCol="0">
              <a:spAutoFit/>
            </a:bodyPr>
            <a:lstStyle/>
            <a:p>
              <a:pPr algn="ctr"/>
              <a:r>
                <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rPr>
                <a:t>表面</a:t>
              </a:r>
              <a:r>
                <a:rPr kumimoji="1" lang="en-US" altLang="ja-JP" sz="1600" dirty="0">
                  <a:latin typeface="メイリオ" panose="020B0604030504040204" pitchFamily="50" charset="-128"/>
                  <a:ea typeface="メイリオ" panose="020B0604030504040204" pitchFamily="50" charset="-128"/>
                  <a:cs typeface="メイリオ" panose="020B0604030504040204" pitchFamily="50" charset="-128"/>
                </a:rPr>
                <a:t>2</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12" name="図 11" descr="ダイアグラム が含まれている画像&#10;&#10;自動的に生成された説明">
            <a:extLst>
              <a:ext uri="{FF2B5EF4-FFF2-40B4-BE49-F238E27FC236}">
                <a16:creationId xmlns:a16="http://schemas.microsoft.com/office/drawing/2014/main" id="{554DF9E3-54F6-1CE9-761E-86C7A6670231}"/>
              </a:ext>
            </a:extLst>
          </p:cNvPr>
          <p:cNvPicPr>
            <a:picLocks noChangeAspect="1"/>
          </p:cNvPicPr>
          <p:nvPr/>
        </p:nvPicPr>
        <p:blipFill>
          <a:blip r:embed="rId2"/>
          <a:stretch>
            <a:fillRect/>
          </a:stretch>
        </p:blipFill>
        <p:spPr>
          <a:xfrm>
            <a:off x="-315417" y="2841527"/>
            <a:ext cx="8272949" cy="2359133"/>
          </a:xfrm>
          <a:prstGeom prst="rect">
            <a:avLst/>
          </a:prstGeom>
        </p:spPr>
      </p:pic>
      <p:sp>
        <p:nvSpPr>
          <p:cNvPr id="13" name="テキスト プレースホルダー 10">
            <a:extLst>
              <a:ext uri="{FF2B5EF4-FFF2-40B4-BE49-F238E27FC236}">
                <a16:creationId xmlns:a16="http://schemas.microsoft.com/office/drawing/2014/main" id="{25D64083-BD54-59B6-12B1-2963418BF344}"/>
              </a:ext>
            </a:extLst>
          </p:cNvPr>
          <p:cNvSpPr txBox="1">
            <a:spLocks/>
          </p:cNvSpPr>
          <p:nvPr/>
        </p:nvSpPr>
        <p:spPr>
          <a:xfrm>
            <a:off x="3959718" y="5898748"/>
            <a:ext cx="3024338" cy="3976472"/>
          </a:xfrm>
          <a:prstGeom prst="rect">
            <a:avLst/>
          </a:prstGeom>
        </p:spPr>
        <p:txBody>
          <a:bodyPr vert="horz" lIns="91440" tIns="45720" rIns="91440" bIns="45720" rtlCol="0">
            <a:no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kumimoji="1" sz="1100" b="0" kern="120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pPr lvl="0"/>
            <a:r>
              <a:rPr lang="en-US" altLang="ja-JP" sz="1600" dirty="0">
                <a:solidFill>
                  <a:prstClr val="black"/>
                </a:solidFill>
                <a:latin typeface="Segoe UI" panose="020B0502040204020203" pitchFamily="34" charset="0"/>
                <a:cs typeface="Segoe UI" panose="020B0502040204020203" pitchFamily="34" charset="0"/>
              </a:rPr>
              <a:t>F</a:t>
            </a:r>
            <a:r>
              <a:rPr lang="en-US" altLang="ja-JP" sz="1400" dirty="0">
                <a:solidFill>
                  <a:prstClr val="black"/>
                </a:solidFill>
                <a:latin typeface="Segoe UI" panose="020B0502040204020203" pitchFamily="34" charset="0"/>
                <a:cs typeface="Segoe UI" panose="020B0502040204020203" pitchFamily="34" charset="0"/>
              </a:rPr>
              <a:t>uji no Sake </a:t>
            </a:r>
            <a:r>
              <a:rPr lang="ja-JP" altLang="en-US" sz="1400">
                <a:solidFill>
                  <a:srgbClr val="202124"/>
                </a:solidFill>
                <a:latin typeface="Segoe UI" panose="020B0502040204020203" pitchFamily="34" charset="0"/>
                <a:cs typeface="Segoe UI" panose="020B0502040204020203" pitchFamily="34" charset="0"/>
              </a:rPr>
              <a:t> </a:t>
            </a:r>
            <a:r>
              <a:rPr lang="en-US" altLang="ja-JP" sz="1400" dirty="0">
                <a:solidFill>
                  <a:srgbClr val="202124"/>
                </a:solidFill>
                <a:latin typeface="Segoe UI" panose="020B0502040204020203" pitchFamily="34" charset="0"/>
                <a:cs typeface="Segoe UI" panose="020B0502040204020203" pitchFamily="34" charset="0"/>
              </a:rPr>
              <a:t>- </a:t>
            </a:r>
            <a:r>
              <a:rPr lang="en" altLang="ja-JP" sz="1400" dirty="0" err="1">
                <a:solidFill>
                  <a:srgbClr val="202124"/>
                </a:solidFill>
                <a:latin typeface="Segoe UI" panose="020B0502040204020203" pitchFamily="34" charset="0"/>
                <a:cs typeface="Segoe UI" panose="020B0502040204020203" pitchFamily="34" charset="0"/>
              </a:rPr>
              <a:t>Hiryujoun</a:t>
            </a:r>
            <a:r>
              <a:rPr lang="en-US" altLang="ja-JP" sz="1400" dirty="0">
                <a:solidFill>
                  <a:srgbClr val="202124"/>
                </a:solidFill>
                <a:latin typeface="Segoe UI" panose="020B0502040204020203" pitchFamily="34" charset="0"/>
                <a:cs typeface="Segoe UI" panose="020B0502040204020203" pitchFamily="34" charset="0"/>
              </a:rPr>
              <a:t> Rice Shochu</a:t>
            </a:r>
          </a:p>
          <a:p>
            <a:pPr lvl="0"/>
            <a:endParaRPr lang="en-US" altLang="ja-JP" sz="1400" dirty="0">
              <a:solidFill>
                <a:srgbClr val="202124"/>
              </a:solidFill>
              <a:latin typeface="Segoe UI" panose="020B0502040204020203" pitchFamily="34" charset="0"/>
              <a:cs typeface="Segoe UI" panose="020B0502040204020203" pitchFamily="34" charset="0"/>
            </a:endParaRPr>
          </a:p>
          <a:p>
            <a:pPr lvl="0"/>
            <a:r>
              <a:rPr lang="en" altLang="ja-JP" sz="1200" dirty="0">
                <a:solidFill>
                  <a:prstClr val="black"/>
                </a:solidFill>
                <a:latin typeface="Segoe UI" panose="020B0502040204020203" pitchFamily="34" charset="0"/>
                <a:cs typeface="Segoe UI" panose="020B0502040204020203" pitchFamily="34" charset="0"/>
              </a:rPr>
              <a:t>Authentic Shochu is made from lees, which is unique to Japanese sake breweries with a gentle texture derived from underground water from Mt. Fuji.</a:t>
            </a:r>
          </a:p>
          <a:p>
            <a:pPr lvl="0"/>
            <a:r>
              <a:rPr lang="en" altLang="ja-JP" sz="1200" dirty="0">
                <a:solidFill>
                  <a:prstClr val="black"/>
                </a:solidFill>
                <a:latin typeface="Segoe UI" panose="020B0502040204020203" pitchFamily="34" charset="0"/>
                <a:cs typeface="Segoe UI" panose="020B0502040204020203" pitchFamily="34" charset="0"/>
              </a:rPr>
              <a:t>In addition, the taste has no habit and is characterized by a scent that is slightly reminiscent of sake. You can enjoy it in various ways such as rock and hot water, but it is a gem that you should definitely try straight. </a:t>
            </a:r>
          </a:p>
          <a:p>
            <a:pPr lvl="0"/>
            <a:endParaRPr lang="en" altLang="ja-JP" sz="1200" dirty="0">
              <a:solidFill>
                <a:prstClr val="black"/>
              </a:solidFill>
              <a:latin typeface="Segoe UI" panose="020B0502040204020203" pitchFamily="34" charset="0"/>
              <a:cs typeface="Segoe UI" panose="020B0502040204020203" pitchFamily="34" charset="0"/>
            </a:endParaRPr>
          </a:p>
          <a:p>
            <a:pPr lvl="0"/>
            <a:r>
              <a:rPr lang="ja-JP" altLang="en-US" sz="1200">
                <a:solidFill>
                  <a:prstClr val="black"/>
                </a:solidFill>
                <a:latin typeface="Segoe UI" panose="020B0502040204020203" pitchFamily="34" charset="0"/>
                <a:cs typeface="Segoe UI" panose="020B0502040204020203" pitchFamily="34" charset="0"/>
              </a:rPr>
              <a:t>・ </a:t>
            </a:r>
            <a:r>
              <a:rPr lang="en-US" altLang="ja-JP" sz="1200" dirty="0">
                <a:solidFill>
                  <a:prstClr val="black"/>
                </a:solidFill>
                <a:latin typeface="Segoe UI" panose="020B0502040204020203" pitchFamily="34" charset="0"/>
                <a:cs typeface="Segoe UI" panose="020B0502040204020203" pitchFamily="34" charset="0"/>
              </a:rPr>
              <a:t>Alcohol content / 25 degrees</a:t>
            </a:r>
            <a:br>
              <a:rPr lang="en-US" altLang="ja-JP" sz="1200" dirty="0">
                <a:solidFill>
                  <a:prstClr val="black"/>
                </a:solidFill>
                <a:latin typeface="Segoe UI" panose="020B0502040204020203" pitchFamily="34" charset="0"/>
                <a:cs typeface="Segoe UI" panose="020B0502040204020203" pitchFamily="34" charset="0"/>
              </a:rPr>
            </a:br>
            <a:r>
              <a:rPr lang="ja-JP" altLang="en-US" sz="1200">
                <a:solidFill>
                  <a:prstClr val="black"/>
                </a:solidFill>
                <a:latin typeface="Segoe UI" panose="020B0502040204020203" pitchFamily="34" charset="0"/>
                <a:cs typeface="Segoe UI" panose="020B0502040204020203" pitchFamily="34" charset="0"/>
              </a:rPr>
              <a:t>・ </a:t>
            </a:r>
            <a:r>
              <a:rPr lang="en-US" altLang="ja-JP" sz="1200" dirty="0">
                <a:solidFill>
                  <a:prstClr val="black"/>
                </a:solidFill>
                <a:latin typeface="Segoe UI" panose="020B0502040204020203" pitchFamily="34" charset="0"/>
                <a:cs typeface="Segoe UI" panose="020B0502040204020203" pitchFamily="34" charset="0"/>
              </a:rPr>
              <a:t>Ingredient name / Sake rice: </a:t>
            </a:r>
            <a:r>
              <a:rPr lang="en-US" altLang="ja-JP" sz="1200" dirty="0" err="1">
                <a:solidFill>
                  <a:prstClr val="black"/>
                </a:solidFill>
                <a:latin typeface="Segoe UI" panose="020B0502040204020203" pitchFamily="34" charset="0"/>
                <a:cs typeface="Segoe UI" panose="020B0502040204020203" pitchFamily="34" charset="0"/>
              </a:rPr>
              <a:t>Koshihikari</a:t>
            </a:r>
            <a:br>
              <a:rPr lang="en-US" altLang="ja-JP" sz="1200" dirty="0">
                <a:solidFill>
                  <a:prstClr val="black"/>
                </a:solidFill>
                <a:latin typeface="Segoe UI" panose="020B0502040204020203" pitchFamily="34" charset="0"/>
                <a:cs typeface="Segoe UI" panose="020B0502040204020203" pitchFamily="34" charset="0"/>
              </a:rPr>
            </a:br>
            <a:r>
              <a:rPr lang="ja-JP" altLang="en-US" sz="1200">
                <a:solidFill>
                  <a:prstClr val="black"/>
                </a:solidFill>
                <a:latin typeface="Segoe UI" panose="020B0502040204020203" pitchFamily="34" charset="0"/>
                <a:cs typeface="Segoe UI" panose="020B0502040204020203" pitchFamily="34" charset="0"/>
              </a:rPr>
              <a:t>・ </a:t>
            </a:r>
            <a:r>
              <a:rPr lang="en-US" altLang="ja-JP" sz="1200" dirty="0">
                <a:solidFill>
                  <a:prstClr val="black"/>
                </a:solidFill>
                <a:latin typeface="Segoe UI" panose="020B0502040204020203" pitchFamily="34" charset="0"/>
                <a:cs typeface="Segoe UI" panose="020B0502040204020203" pitchFamily="34" charset="0"/>
              </a:rPr>
              <a:t>Contents / 900ml</a:t>
            </a:r>
            <a:endParaRPr lang="en" altLang="ja-JP" sz="1200" dirty="0">
              <a:solidFill>
                <a:prstClr val="black"/>
              </a:solidFill>
              <a:latin typeface="Segoe UI" panose="020B0502040204020203" pitchFamily="34" charset="0"/>
              <a:cs typeface="Segoe UI" panose="020B0502040204020203" pitchFamily="34" charset="0"/>
            </a:endParaRPr>
          </a:p>
          <a:p>
            <a:endParaRPr lang="ja-JP" altLang="en-US"/>
          </a:p>
        </p:txBody>
      </p:sp>
    </p:spTree>
    <p:extLst>
      <p:ext uri="{BB962C8B-B14F-4D97-AF65-F5344CB8AC3E}">
        <p14:creationId xmlns:p14="http://schemas.microsoft.com/office/powerpoint/2010/main" val="566680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0640" y="-236956"/>
            <a:ext cx="7559675" cy="10852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角丸四角形 50"/>
          <p:cNvSpPr/>
          <p:nvPr/>
        </p:nvSpPr>
        <p:spPr>
          <a:xfrm>
            <a:off x="3765021" y="8470720"/>
            <a:ext cx="3324209" cy="1844841"/>
          </a:xfrm>
          <a:prstGeom prst="roundRect">
            <a:avLst>
              <a:gd name="adj" fmla="val 3310"/>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2" name="グループ化 111"/>
          <p:cNvGrpSpPr/>
          <p:nvPr/>
        </p:nvGrpSpPr>
        <p:grpSpPr>
          <a:xfrm>
            <a:off x="426451" y="7457556"/>
            <a:ext cx="6665497" cy="712783"/>
            <a:chOff x="426451" y="7377049"/>
            <a:chExt cx="6665497" cy="712783"/>
          </a:xfrm>
        </p:grpSpPr>
        <p:sp>
          <p:nvSpPr>
            <p:cNvPr id="3" name="正方形/長方形 2"/>
            <p:cNvSpPr/>
            <p:nvPr/>
          </p:nvSpPr>
          <p:spPr>
            <a:xfrm>
              <a:off x="426451" y="7377049"/>
              <a:ext cx="6665497" cy="712783"/>
            </a:xfrm>
            <a:prstGeom prst="rect">
              <a:avLst/>
            </a:prstGeom>
            <a:solidFill>
              <a:schemeClr val="bg1"/>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467727" y="7592714"/>
              <a:ext cx="1715525" cy="369332"/>
            </a:xfrm>
            <a:prstGeom prst="rect">
              <a:avLst/>
            </a:prstGeom>
            <a:noFill/>
          </p:spPr>
          <p:txBody>
            <a:bodyPr wrap="square" rtlCol="0">
              <a:spAutoFit/>
            </a:bodyPr>
            <a:lstStyle/>
            <a:p>
              <a:r>
                <a:rPr kumimoji="1" lang="en-US" altLang="ja-JP" b="1"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Look at it!</a:t>
              </a:r>
              <a:endParaRPr kumimoji="1" lang="ja-JP" altLang="en-US" b="1"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aphicFrame>
        <p:nvGraphicFramePr>
          <p:cNvPr id="8" name="表 7"/>
          <p:cNvGraphicFramePr>
            <a:graphicFrameLocks noGrp="1"/>
          </p:cNvGraphicFramePr>
          <p:nvPr>
            <p:extLst>
              <p:ext uri="{D42A27DB-BD31-4B8C-83A1-F6EECF244321}">
                <p14:modId xmlns:p14="http://schemas.microsoft.com/office/powerpoint/2010/main" val="902423394"/>
              </p:ext>
            </p:extLst>
          </p:nvPr>
        </p:nvGraphicFramePr>
        <p:xfrm>
          <a:off x="4237965" y="5855510"/>
          <a:ext cx="2848547" cy="1500737"/>
        </p:xfrm>
        <a:graphic>
          <a:graphicData uri="http://schemas.openxmlformats.org/drawingml/2006/table">
            <a:tbl>
              <a:tblPr firstRow="1" bandRow="1">
                <a:tableStyleId>{2D5ABB26-0587-4C30-8999-92F81FD0307C}</a:tableStyleId>
              </a:tblPr>
              <a:tblGrid>
                <a:gridCol w="976973">
                  <a:extLst>
                    <a:ext uri="{9D8B030D-6E8A-4147-A177-3AD203B41FA5}">
                      <a16:colId xmlns:a16="http://schemas.microsoft.com/office/drawing/2014/main" val="20000"/>
                    </a:ext>
                  </a:extLst>
                </a:gridCol>
                <a:gridCol w="1871574">
                  <a:extLst>
                    <a:ext uri="{9D8B030D-6E8A-4147-A177-3AD203B41FA5}">
                      <a16:colId xmlns:a16="http://schemas.microsoft.com/office/drawing/2014/main" val="20001"/>
                    </a:ext>
                  </a:extLst>
                </a:gridCol>
              </a:tblGrid>
              <a:tr h="454139">
                <a:tc>
                  <a:txBody>
                    <a:bodyPr/>
                    <a:lstStyle/>
                    <a:p>
                      <a:r>
                        <a:rPr kumimoji="1" lang="en-US" altLang="ja-JP" sz="90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Owner</a:t>
                      </a:r>
                      <a:r>
                        <a:rPr kumimoji="1" lang="ja-JP" altLang="en-US" sz="90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90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name</a:t>
                      </a:r>
                      <a:endParaRPr kumimoji="1" lang="ja-JP" altLang="en-US" sz="90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EBE4CB"/>
                    </a:solidFill>
                  </a:tcPr>
                </a:tc>
                <a:tc>
                  <a:txBody>
                    <a:bodyPr/>
                    <a:lstStyle/>
                    <a:p>
                      <a:pPr algn="l"/>
                      <a:r>
                        <a:rPr kumimoji="1" lang="en-US" altLang="ja-JP" sz="900" dirty="0">
                          <a:latin typeface="メイリオ" panose="020B0604030504040204" pitchFamily="50" charset="-128"/>
                          <a:ea typeface="メイリオ" panose="020B0604030504040204" pitchFamily="50" charset="-128"/>
                          <a:cs typeface="メイリオ" panose="020B0604030504040204" pitchFamily="50" charset="-128"/>
                        </a:rPr>
                        <a:t>TORANOMON CORP</a:t>
                      </a:r>
                      <a:endParaRPr kumimoji="1" lang="ja-JP" altLang="en-US" sz="9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48866">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Edition</a:t>
                      </a:r>
                      <a:endParaRPr kumimoji="1" lang="ja-JP" altLang="en-US" sz="90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EBE4CB"/>
                    </a:solidFill>
                  </a:tcPr>
                </a:tc>
                <a:tc>
                  <a:txBody>
                    <a:bodyPr/>
                    <a:lstStyle/>
                    <a:p>
                      <a:pPr algn="l"/>
                      <a:r>
                        <a:rPr kumimoji="1" lang="en-US" altLang="ja-JP" sz="900" dirty="0">
                          <a:latin typeface="メイリオ" panose="020B0604030504040204" pitchFamily="50" charset="-128"/>
                          <a:ea typeface="メイリオ" panose="020B0604030504040204" pitchFamily="50" charset="-128"/>
                          <a:cs typeface="メイリオ" panose="020B0604030504040204" pitchFamily="50" charset="-128"/>
                        </a:rPr>
                        <a:t>Lot No.567</a:t>
                      </a:r>
                      <a:endParaRPr kumimoji="1" lang="ja-JP" altLang="en-US" sz="9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48866">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Filled in</a:t>
                      </a:r>
                      <a:endParaRPr kumimoji="1" lang="ja-JP" altLang="en-US" sz="90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EBE4CB"/>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kumimoji="1" lang="en-US" altLang="ja-JP" sz="900" dirty="0">
                          <a:latin typeface="メイリオ" panose="020B0604030504040204" pitchFamily="50" charset="-128"/>
                          <a:ea typeface="メイリオ" panose="020B0604030504040204" pitchFamily="50" charset="-128"/>
                          <a:cs typeface="メイリオ" panose="020B0604030504040204" pitchFamily="50" charset="-128"/>
                        </a:rPr>
                        <a:t>1 Apr. 2022</a:t>
                      </a:r>
                      <a:endParaRPr kumimoji="1" lang="ja-JP" altLang="en-US" sz="90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48866">
                <a:tc>
                  <a:txBody>
                    <a:bodyPr/>
                    <a:lstStyle/>
                    <a:p>
                      <a:r>
                        <a:rPr kumimoji="1" lang="en-US" altLang="ja-JP" sz="90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Distillery</a:t>
                      </a:r>
                      <a:endParaRPr kumimoji="1" lang="ja-JP" altLang="en-US" sz="90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EBE4CB"/>
                    </a:solidFill>
                  </a:tcPr>
                </a:tc>
                <a:tc>
                  <a:txBody>
                    <a:bodyPr/>
                    <a:lstStyle/>
                    <a:p>
                      <a:pPr algn="l"/>
                      <a:r>
                        <a:rPr kumimoji="1" lang="en-US" altLang="ja-JP" sz="900" dirty="0">
                          <a:latin typeface="メイリオ" panose="020B0604030504040204" pitchFamily="50" charset="-128"/>
                          <a:ea typeface="メイリオ" panose="020B0604030504040204" pitchFamily="50" charset="-128"/>
                          <a:cs typeface="メイリオ" panose="020B0604030504040204" pitchFamily="50" charset="-128"/>
                        </a:rPr>
                        <a:t>THE</a:t>
                      </a:r>
                      <a:r>
                        <a:rPr kumimoji="1" lang="ja-JP" altLang="en-US" sz="900">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900" dirty="0">
                          <a:latin typeface="メイリオ" panose="020B0604030504040204" pitchFamily="50" charset="-128"/>
                          <a:ea typeface="メイリオ" panose="020B0604030504040204" pitchFamily="50" charset="-128"/>
                          <a:cs typeface="メイリオ" panose="020B0604030504040204" pitchFamily="50" charset="-128"/>
                        </a:rPr>
                        <a:t>ONTAKE</a:t>
                      </a:r>
                      <a:endParaRPr kumimoji="1" lang="ja-JP" altLang="en-US" sz="9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2" name="テキスト ボックス 11"/>
          <p:cNvSpPr txBox="1"/>
          <p:nvPr/>
        </p:nvSpPr>
        <p:spPr>
          <a:xfrm>
            <a:off x="3307793" y="4993418"/>
            <a:ext cx="902811" cy="261610"/>
          </a:xfrm>
          <a:prstGeom prst="rect">
            <a:avLst/>
          </a:prstGeom>
          <a:noFill/>
        </p:spPr>
        <p:txBody>
          <a:bodyPr wrap="none" rtlCol="0">
            <a:spAutoFit/>
          </a:bodyPr>
          <a:lstStyle/>
          <a:p>
            <a:pPr algn="ctr"/>
            <a:r>
              <a:rPr kumimoji="1" lang="ja-JP" altLang="en-US" sz="1100" b="1" spc="3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製品仕様</a:t>
            </a:r>
          </a:p>
        </p:txBody>
      </p:sp>
      <p:sp>
        <p:nvSpPr>
          <p:cNvPr id="13" name="正方形/長方形 12"/>
          <p:cNvSpPr/>
          <p:nvPr/>
        </p:nvSpPr>
        <p:spPr>
          <a:xfrm>
            <a:off x="1" y="0"/>
            <a:ext cx="7559675" cy="75871"/>
          </a:xfrm>
          <a:prstGeom prst="rect">
            <a:avLst/>
          </a:prstGeom>
          <a:solidFill>
            <a:srgbClr val="A79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1" y="10615942"/>
            <a:ext cx="7559675" cy="75871"/>
          </a:xfrm>
          <a:prstGeom prst="rect">
            <a:avLst/>
          </a:prstGeom>
          <a:solidFill>
            <a:srgbClr val="A79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プレースホルダー 6" descr="ロゴ, 会社名&#10;&#10;自動的に生成された説明">
            <a:extLst>
              <a:ext uri="{FF2B5EF4-FFF2-40B4-BE49-F238E27FC236}">
                <a16:creationId xmlns:a16="http://schemas.microsoft.com/office/drawing/2014/main" id="{DC394177-0592-2A75-508C-F5DCFB399E66}"/>
              </a:ext>
            </a:extLst>
          </p:cNvPr>
          <p:cNvPicPr>
            <a:picLocks noGrp="1" noChangeAspect="1"/>
          </p:cNvPicPr>
          <p:nvPr>
            <p:ph type="pic" sz="quarter" idx="25"/>
          </p:nvPr>
        </p:nvPicPr>
        <p:blipFill>
          <a:blip r:embed="rId2">
            <a:extLst>
              <a:ext uri="{28A0092B-C50C-407E-A947-70E740481C1C}">
                <a14:useLocalDpi xmlns:a14="http://schemas.microsoft.com/office/drawing/2010/main" val="0"/>
              </a:ext>
            </a:extLst>
          </a:blip>
          <a:srcRect l="9529" r="9529"/>
          <a:stretch>
            <a:fillRect/>
          </a:stretch>
        </p:blipFill>
        <p:spPr>
          <a:xfrm>
            <a:off x="4873280" y="8782781"/>
            <a:ext cx="1107689" cy="1368394"/>
          </a:xfrm>
        </p:spPr>
      </p:pic>
      <p:sp>
        <p:nvSpPr>
          <p:cNvPr id="39" name="テキスト プレースホルダー 38"/>
          <p:cNvSpPr>
            <a:spLocks noGrp="1"/>
          </p:cNvSpPr>
          <p:nvPr>
            <p:ph type="body" sz="quarter" idx="17"/>
          </p:nvPr>
        </p:nvSpPr>
        <p:spPr>
          <a:xfrm>
            <a:off x="2029142" y="7542383"/>
            <a:ext cx="5062806" cy="659586"/>
          </a:xfrm>
        </p:spPr>
        <p:txBody>
          <a:bodyPr>
            <a:normAutofit fontScale="55000" lnSpcReduction="20000"/>
          </a:bodyPr>
          <a:lstStyle/>
          <a:p>
            <a:r>
              <a:rPr lang="en-US" altLang="ja-JP" sz="2300" b="1" dirty="0">
                <a:latin typeface="Segoe UI" panose="020B0502040204020203" pitchFamily="34" charset="0"/>
                <a:cs typeface="Segoe UI" panose="020B0502040204020203" pitchFamily="34" charset="0"/>
              </a:rPr>
              <a:t>Information on tours to become a cask owner</a:t>
            </a:r>
            <a:br>
              <a:rPr lang="en-US" altLang="ja-JP" sz="2300" b="1" dirty="0">
                <a:latin typeface="Segoe UI" panose="020B0502040204020203" pitchFamily="34" charset="0"/>
                <a:cs typeface="Segoe UI" panose="020B0502040204020203" pitchFamily="34" charset="0"/>
              </a:rPr>
            </a:br>
            <a:r>
              <a:rPr lang="en-US" altLang="ja-JP" sz="2000" dirty="0">
                <a:latin typeface="Segoe UI" panose="020B0502040204020203" pitchFamily="34" charset="0"/>
                <a:cs typeface="Segoe UI" panose="020B0502040204020203" pitchFamily="34" charset="0"/>
              </a:rPr>
              <a:t>Buyers doing business with us can take a local tour to become a cask owner.</a:t>
            </a:r>
            <a:br>
              <a:rPr lang="en-US" altLang="ja-JP" sz="2000" dirty="0">
                <a:latin typeface="Segoe UI" panose="020B0502040204020203" pitchFamily="34" charset="0"/>
                <a:cs typeface="Segoe UI" panose="020B0502040204020203" pitchFamily="34" charset="0"/>
              </a:rPr>
            </a:br>
            <a:r>
              <a:rPr lang="en-US" altLang="ja-JP" sz="2000" dirty="0">
                <a:latin typeface="Segoe UI" panose="020B0502040204020203" pitchFamily="34" charset="0"/>
                <a:cs typeface="Segoe UI" panose="020B0502040204020203" pitchFamily="34" charset="0"/>
              </a:rPr>
              <a:t>The name “</a:t>
            </a:r>
            <a:r>
              <a:rPr lang="en-US" altLang="ja-JP" sz="2000" dirty="0" err="1">
                <a:latin typeface="Segoe UI" panose="020B0502040204020203" pitchFamily="34" charset="0"/>
                <a:cs typeface="Segoe UI" panose="020B0502040204020203" pitchFamily="34" charset="0"/>
              </a:rPr>
              <a:t>Ontake</a:t>
            </a:r>
            <a:r>
              <a:rPr lang="en-US" altLang="ja-JP" sz="2000" dirty="0">
                <a:latin typeface="Segoe UI" panose="020B0502040204020203" pitchFamily="34" charset="0"/>
                <a:cs typeface="Segoe UI" panose="020B0502040204020203" pitchFamily="34" charset="0"/>
              </a:rPr>
              <a:t>” collectively refers to the three tallest peaks of Sakurajima: </a:t>
            </a:r>
            <a:r>
              <a:rPr lang="en-US" altLang="ja-JP" sz="2000" dirty="0" err="1">
                <a:latin typeface="Segoe UI" panose="020B0502040204020203" pitchFamily="34" charset="0"/>
                <a:cs typeface="Segoe UI" panose="020B0502040204020203" pitchFamily="34" charset="0"/>
              </a:rPr>
              <a:t>Kitadake</a:t>
            </a:r>
            <a:r>
              <a:rPr lang="en-US" altLang="ja-JP" sz="2000" dirty="0">
                <a:latin typeface="Segoe UI" panose="020B0502040204020203" pitchFamily="34" charset="0"/>
                <a:cs typeface="Segoe UI" panose="020B0502040204020203" pitchFamily="34" charset="0"/>
              </a:rPr>
              <a:t>, </a:t>
            </a:r>
            <a:r>
              <a:rPr lang="en-US" altLang="ja-JP" sz="2000" dirty="0" err="1">
                <a:latin typeface="Segoe UI" panose="020B0502040204020203" pitchFamily="34" charset="0"/>
                <a:cs typeface="Segoe UI" panose="020B0502040204020203" pitchFamily="34" charset="0"/>
              </a:rPr>
              <a:t>Nakadake</a:t>
            </a:r>
            <a:r>
              <a:rPr lang="en-US" altLang="ja-JP" sz="2000" dirty="0">
                <a:latin typeface="Segoe UI" panose="020B0502040204020203" pitchFamily="34" charset="0"/>
                <a:cs typeface="Segoe UI" panose="020B0502040204020203" pitchFamily="34" charset="0"/>
              </a:rPr>
              <a:t>, and </a:t>
            </a:r>
            <a:r>
              <a:rPr lang="en-US" altLang="ja-JP" sz="2000" dirty="0" err="1">
                <a:latin typeface="Segoe UI" panose="020B0502040204020203" pitchFamily="34" charset="0"/>
                <a:cs typeface="Segoe UI" panose="020B0502040204020203" pitchFamily="34" charset="0"/>
              </a:rPr>
              <a:t>Minamidake</a:t>
            </a:r>
            <a:r>
              <a:rPr lang="en-US" altLang="ja-JP" sz="2000" dirty="0">
                <a:latin typeface="Segoe UI" panose="020B0502040204020203" pitchFamily="34" charset="0"/>
                <a:cs typeface="Segoe UI" panose="020B0502040204020203" pitchFamily="34" charset="0"/>
              </a:rPr>
              <a:t>.</a:t>
            </a:r>
          </a:p>
          <a:p>
            <a:endParaRPr kumimoji="1" lang="ja-JP" altLang="en-US" sz="1400" dirty="0">
              <a:latin typeface="Segoe UI" panose="020B0502040204020203" pitchFamily="34" charset="0"/>
              <a:cs typeface="Segoe UI" panose="020B0502040204020203" pitchFamily="34" charset="0"/>
            </a:endParaRPr>
          </a:p>
        </p:txBody>
      </p:sp>
      <p:sp>
        <p:nvSpPr>
          <p:cNvPr id="31" name="テキスト プレースホルダー 30"/>
          <p:cNvSpPr>
            <a:spLocks noGrp="1"/>
          </p:cNvSpPr>
          <p:nvPr>
            <p:ph type="body" sz="quarter" idx="11"/>
          </p:nvPr>
        </p:nvSpPr>
        <p:spPr>
          <a:xfrm>
            <a:off x="383045" y="8768488"/>
            <a:ext cx="3231146" cy="274716"/>
          </a:xfrm>
        </p:spPr>
        <p:txBody>
          <a:bodyPr>
            <a:normAutofit lnSpcReduction="10000"/>
          </a:bodyPr>
          <a:lstStyle/>
          <a:p>
            <a:r>
              <a:rPr kumimoji="1" lang="en-US" altLang="ja-JP" sz="1400" b="0" dirty="0">
                <a:latin typeface="Meiryo" panose="020B0604030504040204" pitchFamily="34" charset="-128"/>
                <a:ea typeface="Meiryo" panose="020B0604030504040204" pitchFamily="34" charset="-128"/>
                <a:cs typeface="Segoe UI" panose="020B0502040204020203" pitchFamily="34" charset="0"/>
              </a:rPr>
              <a:t>TORANOMON Corporation</a:t>
            </a:r>
            <a:endParaRPr kumimoji="1" lang="ja-JP" altLang="en-US" sz="1400" b="0" dirty="0">
              <a:latin typeface="Meiryo" panose="020B0604030504040204" pitchFamily="34" charset="-128"/>
              <a:ea typeface="Meiryo" panose="020B0604030504040204" pitchFamily="34" charset="-128"/>
              <a:cs typeface="Segoe UI" panose="020B0502040204020203" pitchFamily="34" charset="0"/>
            </a:endParaRPr>
          </a:p>
        </p:txBody>
      </p:sp>
      <p:sp>
        <p:nvSpPr>
          <p:cNvPr id="32" name="テキスト プレースホルダー 31"/>
          <p:cNvSpPr>
            <a:spLocks noGrp="1"/>
          </p:cNvSpPr>
          <p:nvPr>
            <p:ph type="body" sz="quarter" idx="12"/>
          </p:nvPr>
        </p:nvSpPr>
        <p:spPr>
          <a:xfrm>
            <a:off x="383045" y="9079698"/>
            <a:ext cx="3231146" cy="392977"/>
          </a:xfrm>
        </p:spPr>
        <p:txBody>
          <a:bodyPr>
            <a:normAutofit/>
          </a:bodyPr>
          <a:lstStyle/>
          <a:p>
            <a:r>
              <a:rPr lang="en-US" altLang="ja-JP" dirty="0">
                <a:latin typeface="Segoe UI" panose="020B0502040204020203" pitchFamily="34" charset="0"/>
                <a:cs typeface="Segoe UI" panose="020B0502040204020203" pitchFamily="34" charset="0"/>
              </a:rPr>
              <a:t>R402 BA, 4F Q-Plaza Shinjuku 3-chome 3-5-6 Shinjuku, Shinjuku-city Tokyo, 160-0022, Japan</a:t>
            </a:r>
          </a:p>
          <a:p>
            <a:endParaRPr lang="en-US" altLang="ja-JP" sz="900" dirty="0"/>
          </a:p>
          <a:p>
            <a:endParaRPr lang="en-US" altLang="ja-JP" dirty="0"/>
          </a:p>
          <a:p>
            <a:endParaRPr kumimoji="1" lang="ja-JP" altLang="en-US" dirty="0"/>
          </a:p>
        </p:txBody>
      </p:sp>
      <p:sp>
        <p:nvSpPr>
          <p:cNvPr id="33" name="テキスト プレースホルダー 32"/>
          <p:cNvSpPr>
            <a:spLocks noGrp="1"/>
          </p:cNvSpPr>
          <p:nvPr>
            <p:ph type="body" sz="quarter" idx="13"/>
          </p:nvPr>
        </p:nvSpPr>
        <p:spPr>
          <a:xfrm>
            <a:off x="3956769" y="10007209"/>
            <a:ext cx="3067085" cy="259346"/>
          </a:xfrm>
        </p:spPr>
        <p:txBody>
          <a:bodyPr/>
          <a:lstStyle/>
          <a:p>
            <a:r>
              <a:rPr lang="en-US" altLang="ja-JP" dirty="0"/>
              <a:t>Website: https://</a:t>
            </a:r>
            <a:r>
              <a:rPr lang="en-US" altLang="ja-JP" dirty="0" err="1"/>
              <a:t>www.toranomoncorp.com</a:t>
            </a:r>
            <a:endParaRPr lang="en-US" altLang="ja-JP" dirty="0"/>
          </a:p>
          <a:p>
            <a:endParaRPr kumimoji="1" lang="ja-JP" altLang="en-US" dirty="0"/>
          </a:p>
        </p:txBody>
      </p:sp>
      <p:sp>
        <p:nvSpPr>
          <p:cNvPr id="34" name="テキスト プレースホルダー 33"/>
          <p:cNvSpPr>
            <a:spLocks noGrp="1"/>
          </p:cNvSpPr>
          <p:nvPr>
            <p:ph type="body" sz="quarter" idx="15"/>
          </p:nvPr>
        </p:nvSpPr>
        <p:spPr>
          <a:xfrm>
            <a:off x="748765" y="9444122"/>
            <a:ext cx="2788920" cy="291361"/>
          </a:xfrm>
        </p:spPr>
        <p:txBody>
          <a:bodyPr/>
          <a:lstStyle/>
          <a:p>
            <a:r>
              <a:rPr lang="en-US" altLang="ja-JP" sz="1400" b="0" dirty="0">
                <a:latin typeface="Segoe UI" panose="020B0502040204020203" pitchFamily="34" charset="0"/>
                <a:cs typeface="Segoe UI" panose="020B0502040204020203" pitchFamily="34" charset="0"/>
              </a:rPr>
              <a:t>+813 6403 5601</a:t>
            </a:r>
          </a:p>
          <a:p>
            <a:r>
              <a:rPr lang="en-US" altLang="ja-JP" dirty="0">
                <a:latin typeface="Segoe UI" panose="020B0502040204020203" pitchFamily="34" charset="0"/>
                <a:cs typeface="Segoe UI" panose="020B0502040204020203" pitchFamily="34" charset="0"/>
              </a:rPr>
              <a:t> </a:t>
            </a:r>
            <a:endParaRPr kumimoji="1" lang="ja-JP" altLang="en-US" dirty="0">
              <a:latin typeface="Segoe UI" panose="020B0502040204020203" pitchFamily="34" charset="0"/>
              <a:cs typeface="Segoe UI" panose="020B0502040204020203" pitchFamily="34" charset="0"/>
            </a:endParaRPr>
          </a:p>
        </p:txBody>
      </p:sp>
      <p:sp>
        <p:nvSpPr>
          <p:cNvPr id="35" name="テキスト プレースホルダー 34"/>
          <p:cNvSpPr>
            <a:spLocks noGrp="1"/>
          </p:cNvSpPr>
          <p:nvPr>
            <p:ph type="body" sz="quarter" idx="16"/>
          </p:nvPr>
        </p:nvSpPr>
        <p:spPr>
          <a:xfrm>
            <a:off x="383042" y="9667737"/>
            <a:ext cx="3231149" cy="181932"/>
          </a:xfrm>
        </p:spPr>
        <p:txBody>
          <a:bodyPr>
            <a:noAutofit/>
          </a:bodyPr>
          <a:lstStyle/>
          <a:p>
            <a:r>
              <a:rPr lang="en-US" altLang="ja-JP" sz="1000" dirty="0">
                <a:latin typeface="Segoe UI" panose="020B0502040204020203" pitchFamily="34" charset="0"/>
                <a:cs typeface="Segoe UI" panose="020B0502040204020203" pitchFamily="34" charset="0"/>
              </a:rPr>
              <a:t>Reception hours 10: 00-16: 00 JST</a:t>
            </a:r>
            <a:endParaRPr kumimoji="1" lang="ja-JP" altLang="en-US" sz="1000" dirty="0">
              <a:latin typeface="Segoe UI" panose="020B0502040204020203" pitchFamily="34" charset="0"/>
              <a:cs typeface="Segoe UI" panose="020B0502040204020203" pitchFamily="34" charset="0"/>
            </a:endParaRPr>
          </a:p>
        </p:txBody>
      </p:sp>
      <p:sp>
        <p:nvSpPr>
          <p:cNvPr id="42" name="テキスト プレースホルダー 41"/>
          <p:cNvSpPr>
            <a:spLocks noGrp="1"/>
          </p:cNvSpPr>
          <p:nvPr>
            <p:ph type="body" sz="quarter" idx="20"/>
          </p:nvPr>
        </p:nvSpPr>
        <p:spPr>
          <a:xfrm>
            <a:off x="1960722" y="5766879"/>
            <a:ext cx="2249881" cy="1605643"/>
          </a:xfrm>
        </p:spPr>
        <p:txBody>
          <a:bodyPr/>
          <a:lstStyle/>
          <a:p>
            <a:r>
              <a:rPr lang="en-US" altLang="ja-JP" sz="1200" b="1" cap="all" dirty="0">
                <a:latin typeface="Segoe UI" panose="020B0502040204020203" pitchFamily="34" charset="0"/>
                <a:cs typeface="Segoe UI" panose="020B0502040204020203" pitchFamily="34" charset="0"/>
              </a:rPr>
              <a:t>JAPANESE WHISKY</a:t>
            </a:r>
            <a:br>
              <a:rPr lang="en-US" altLang="ja-JP" sz="1200" b="1" cap="all" dirty="0">
                <a:latin typeface="Segoe UI" panose="020B0502040204020203" pitchFamily="34" charset="0"/>
                <a:cs typeface="Segoe UI" panose="020B0502040204020203" pitchFamily="34" charset="0"/>
              </a:rPr>
            </a:br>
            <a:r>
              <a:rPr lang="en-US" altLang="ja-JP" sz="1100" dirty="0">
                <a:latin typeface="Segoe UI" panose="020B0502040204020203" pitchFamily="34" charset="0"/>
                <a:cs typeface="Segoe UI" panose="020B0502040204020203" pitchFamily="34" charset="0"/>
              </a:rPr>
              <a:t>Perched atop a mountain overlooking Kagoshima City, Kagoshima Bay, and Sakurajima, The </a:t>
            </a:r>
            <a:r>
              <a:rPr lang="en-US" altLang="ja-JP" sz="1100" dirty="0" err="1">
                <a:latin typeface="Segoe UI" panose="020B0502040204020203" pitchFamily="34" charset="0"/>
                <a:cs typeface="Segoe UI" panose="020B0502040204020203" pitchFamily="34" charset="0"/>
              </a:rPr>
              <a:t>Ontake</a:t>
            </a:r>
            <a:r>
              <a:rPr lang="en-US" altLang="ja-JP" sz="1100" dirty="0">
                <a:latin typeface="Segoe UI" panose="020B0502040204020203" pitchFamily="34" charset="0"/>
                <a:cs typeface="Segoe UI" panose="020B0502040204020203" pitchFamily="34" charset="0"/>
              </a:rPr>
              <a:t> Distillery offers one of the nicest panoramas you’ll ever see from a whisky distillery. This highly exclusive distillery began operation in December 2019</a:t>
            </a:r>
            <a:endParaRPr kumimoji="1" lang="ja-JP" altLang="en-US" sz="1100" dirty="0">
              <a:latin typeface="Segoe UI" panose="020B0502040204020203" pitchFamily="34" charset="0"/>
              <a:cs typeface="Segoe UI" panose="020B0502040204020203" pitchFamily="34" charset="0"/>
            </a:endParaRPr>
          </a:p>
        </p:txBody>
      </p:sp>
      <p:sp>
        <p:nvSpPr>
          <p:cNvPr id="43" name="テキスト プレースホルダー 42"/>
          <p:cNvSpPr>
            <a:spLocks noGrp="1"/>
          </p:cNvSpPr>
          <p:nvPr>
            <p:ph type="body" sz="quarter" idx="21"/>
          </p:nvPr>
        </p:nvSpPr>
        <p:spPr>
          <a:xfrm>
            <a:off x="1960722" y="5356337"/>
            <a:ext cx="4557396" cy="292475"/>
          </a:xfrm>
        </p:spPr>
        <p:txBody>
          <a:bodyPr/>
          <a:lstStyle/>
          <a:p>
            <a:r>
              <a:rPr lang="en-US" altLang="ja-JP" sz="1800" dirty="0">
                <a:latin typeface="Segoe UI" panose="020B0502040204020203" pitchFamily="34" charset="0"/>
                <a:cs typeface="Segoe UI" panose="020B0502040204020203" pitchFamily="34" charset="0"/>
              </a:rPr>
              <a:t>You can also have an owner's cask </a:t>
            </a:r>
            <a:r>
              <a:rPr lang="ja-JP" altLang="en-US" sz="1800" b="1">
                <a:latin typeface="Segoe UI" panose="020B0502040204020203" pitchFamily="34" charset="0"/>
                <a:cs typeface="Segoe UI" panose="020B0502040204020203" pitchFamily="34" charset="0"/>
              </a:rPr>
              <a:t>🥃</a:t>
            </a:r>
            <a:endParaRPr kumimoji="1" lang="ja-JP" altLang="en-US" sz="1800" b="1" dirty="0">
              <a:latin typeface="Segoe UI" panose="020B0502040204020203" pitchFamily="34" charset="0"/>
              <a:cs typeface="Segoe UI" panose="020B0502040204020203" pitchFamily="34" charset="0"/>
            </a:endParaRPr>
          </a:p>
        </p:txBody>
      </p:sp>
      <p:sp>
        <p:nvSpPr>
          <p:cNvPr id="46" name="テキスト プレースホルダー 45"/>
          <p:cNvSpPr>
            <a:spLocks noGrp="1"/>
          </p:cNvSpPr>
          <p:nvPr>
            <p:ph type="body" sz="quarter" idx="24"/>
          </p:nvPr>
        </p:nvSpPr>
        <p:spPr/>
        <p:txBody>
          <a:bodyPr/>
          <a:lstStyle/>
          <a:p>
            <a:r>
              <a:rPr lang="en-US" altLang="ja-JP" sz="2100" dirty="0">
                <a:latin typeface="Segoe UI" panose="020B0502040204020203" pitchFamily="34" charset="0"/>
                <a:cs typeface="Segoe UI" panose="020B0502040204020203" pitchFamily="34" charset="0"/>
              </a:rPr>
              <a:t> Check it out! New product information with FB group</a:t>
            </a:r>
            <a:endParaRPr kumimoji="1" lang="ja-JP" altLang="en-US" sz="2100" dirty="0">
              <a:latin typeface="Segoe UI" panose="020B0502040204020203" pitchFamily="34" charset="0"/>
              <a:cs typeface="Segoe UI" panose="020B0502040204020203" pitchFamily="34" charset="0"/>
            </a:endParaRPr>
          </a:p>
        </p:txBody>
      </p:sp>
      <p:pic>
        <p:nvPicPr>
          <p:cNvPr id="9" name="図プレースホルダー 8" descr="ダイアグラム, テキスト&#10;&#10;自動的に生成された説明">
            <a:extLst>
              <a:ext uri="{FF2B5EF4-FFF2-40B4-BE49-F238E27FC236}">
                <a16:creationId xmlns:a16="http://schemas.microsoft.com/office/drawing/2014/main" id="{422E04BC-061B-525B-CB7F-4D1A52E38A8B}"/>
              </a:ext>
            </a:extLst>
          </p:cNvPr>
          <p:cNvPicPr>
            <a:picLocks noGrp="1" noChangeAspect="1"/>
          </p:cNvPicPr>
          <p:nvPr>
            <p:ph type="pic" sz="quarter" idx="26"/>
          </p:nvPr>
        </p:nvPicPr>
        <p:blipFill>
          <a:blip r:embed="rId3">
            <a:extLst>
              <a:ext uri="{28A0092B-C50C-407E-A947-70E740481C1C}">
                <a14:useLocalDpi xmlns:a14="http://schemas.microsoft.com/office/drawing/2010/main" val="0"/>
              </a:ext>
            </a:extLst>
          </a:blip>
          <a:srcRect t="545" b="545"/>
          <a:stretch>
            <a:fillRect/>
          </a:stretch>
        </p:blipFill>
        <p:spPr>
          <a:xfrm>
            <a:off x="423733" y="934843"/>
            <a:ext cx="3298187" cy="4074446"/>
          </a:xfrm>
        </p:spPr>
      </p:pic>
      <p:sp>
        <p:nvSpPr>
          <p:cNvPr id="56" name="テキスト プレースホルダー 55"/>
          <p:cNvSpPr>
            <a:spLocks noGrp="1"/>
          </p:cNvSpPr>
          <p:nvPr>
            <p:ph type="body" sz="quarter" idx="31"/>
          </p:nvPr>
        </p:nvSpPr>
        <p:spPr>
          <a:xfrm>
            <a:off x="3655354" y="8563753"/>
            <a:ext cx="3265131" cy="456193"/>
          </a:xfrm>
        </p:spPr>
        <p:txBody>
          <a:bodyPr>
            <a:normAutofit/>
          </a:bodyPr>
          <a:lstStyle/>
          <a:p>
            <a:pPr algn="ctr"/>
            <a:r>
              <a:rPr lang="en-US" altLang="ja-JP" dirty="0"/>
              <a:t>      </a:t>
            </a:r>
            <a:r>
              <a:rPr lang="en-US" altLang="ja-JP" b="1" dirty="0"/>
              <a:t>   </a:t>
            </a:r>
            <a:r>
              <a:rPr lang="ja-JP" altLang="en-US" sz="1000" b="1"/>
              <a:t>～</a:t>
            </a:r>
            <a:r>
              <a:rPr lang="en-US" altLang="ja-JP" sz="1000" b="1" dirty="0"/>
              <a:t>Connect hearts with each other</a:t>
            </a:r>
            <a:r>
              <a:rPr lang="ja-JP" altLang="en-US" sz="1000" b="1"/>
              <a:t>～</a:t>
            </a:r>
            <a:endParaRPr lang="en-US" altLang="ja-JP" sz="1000" dirty="0"/>
          </a:p>
          <a:p>
            <a:endParaRPr kumimoji="1" lang="ja-JP" altLang="en-US" dirty="0"/>
          </a:p>
        </p:txBody>
      </p:sp>
      <p:sp>
        <p:nvSpPr>
          <p:cNvPr id="52" name="正方形/長方形 51"/>
          <p:cNvSpPr/>
          <p:nvPr/>
        </p:nvSpPr>
        <p:spPr>
          <a:xfrm>
            <a:off x="383045" y="8460711"/>
            <a:ext cx="3231149" cy="216821"/>
          </a:xfrm>
          <a:prstGeom prst="rect">
            <a:avLst/>
          </a:prstGeom>
          <a:solidFill>
            <a:schemeClr val="tx1">
              <a:lumMod val="65000"/>
              <a:lumOff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egoe UI" panose="020B0502040204020203" pitchFamily="34" charset="0"/>
              <a:cs typeface="Segoe UI" panose="020B0502040204020203" pitchFamily="34" charset="0"/>
            </a:endParaRPr>
          </a:p>
        </p:txBody>
      </p:sp>
      <p:sp>
        <p:nvSpPr>
          <p:cNvPr id="53" name="テキスト ボックス 52"/>
          <p:cNvSpPr txBox="1"/>
          <p:nvPr/>
        </p:nvSpPr>
        <p:spPr>
          <a:xfrm>
            <a:off x="912549" y="8426495"/>
            <a:ext cx="2163160" cy="261610"/>
          </a:xfrm>
          <a:prstGeom prst="rect">
            <a:avLst/>
          </a:prstGeom>
          <a:noFill/>
        </p:spPr>
        <p:txBody>
          <a:bodyPr wrap="square" rtlCol="0">
            <a:spAutoFit/>
          </a:bodyPr>
          <a:lstStyle/>
          <a:p>
            <a:pPr algn="ctr"/>
            <a:r>
              <a:rPr lang="en-US" altLang="ja-JP" sz="1050" spc="300" dirty="0">
                <a:solidFill>
                  <a:schemeClr val="bg1"/>
                </a:solidFill>
                <a:latin typeface="Segoe UI" panose="020B0502040204020203" pitchFamily="34" charset="0"/>
                <a:ea typeface="メイリオ" panose="020B0604030504040204" pitchFamily="50" charset="-128"/>
                <a:cs typeface="Segoe UI" panose="020B0502040204020203" pitchFamily="34" charset="0"/>
              </a:rPr>
              <a:t>Contact</a:t>
            </a:r>
            <a:r>
              <a:rPr lang="en-US" altLang="ja-JP" sz="1050" b="1" spc="300" dirty="0">
                <a:solidFill>
                  <a:schemeClr val="bg1"/>
                </a:solidFill>
                <a:latin typeface="Segoe UI" panose="020B0502040204020203" pitchFamily="34" charset="0"/>
                <a:ea typeface="メイリオ" panose="020B0604030504040204" pitchFamily="50" charset="-128"/>
                <a:cs typeface="Segoe UI" panose="020B0502040204020203" pitchFamily="34" charset="0"/>
              </a:rPr>
              <a:t> </a:t>
            </a:r>
            <a:r>
              <a:rPr lang="en-US" altLang="ja-JP" sz="1050" spc="300" dirty="0">
                <a:solidFill>
                  <a:schemeClr val="bg1"/>
                </a:solidFill>
                <a:latin typeface="Segoe UI" panose="020B0502040204020203" pitchFamily="34" charset="0"/>
                <a:ea typeface="メイリオ" panose="020B0604030504040204" pitchFamily="50" charset="-128"/>
                <a:cs typeface="Segoe UI" panose="020B0502040204020203" pitchFamily="34" charset="0"/>
              </a:rPr>
              <a:t>information</a:t>
            </a:r>
            <a:endParaRPr kumimoji="1" lang="ja-JP" altLang="en-US" sz="1050" spc="300" dirty="0">
              <a:solidFill>
                <a:schemeClr val="bg1"/>
              </a:solidFill>
              <a:latin typeface="Segoe UI" panose="020B0502040204020203" pitchFamily="34" charset="0"/>
              <a:ea typeface="メイリオ" panose="020B0604030504040204" pitchFamily="50" charset="-128"/>
              <a:cs typeface="Segoe UI" panose="020B0502040204020203" pitchFamily="34" charset="0"/>
            </a:endParaRPr>
          </a:p>
        </p:txBody>
      </p:sp>
      <p:cxnSp>
        <p:nvCxnSpPr>
          <p:cNvPr id="91" name="直線コネクタ 90"/>
          <p:cNvCxnSpPr/>
          <p:nvPr/>
        </p:nvCxnSpPr>
        <p:spPr>
          <a:xfrm>
            <a:off x="442212" y="736320"/>
            <a:ext cx="6670373" cy="12700"/>
          </a:xfrm>
          <a:prstGeom prst="line">
            <a:avLst/>
          </a:prstGeom>
          <a:ln>
            <a:solidFill>
              <a:srgbClr val="C6B470"/>
            </a:solidFill>
          </a:ln>
        </p:spPr>
        <p:style>
          <a:lnRef idx="1">
            <a:schemeClr val="accent1"/>
          </a:lnRef>
          <a:fillRef idx="0">
            <a:schemeClr val="accent1"/>
          </a:fillRef>
          <a:effectRef idx="0">
            <a:schemeClr val="accent1"/>
          </a:effectRef>
          <a:fontRef idx="minor">
            <a:schemeClr val="tx1"/>
          </a:fontRef>
        </p:style>
      </p:cxnSp>
      <p:sp>
        <p:nvSpPr>
          <p:cNvPr id="111" name="テキスト ボックス 110"/>
          <p:cNvSpPr txBox="1"/>
          <p:nvPr/>
        </p:nvSpPr>
        <p:spPr>
          <a:xfrm>
            <a:off x="401172" y="9412492"/>
            <a:ext cx="497565" cy="307777"/>
          </a:xfrm>
          <a:prstGeom prst="rect">
            <a:avLst/>
          </a:prstGeom>
          <a:noFill/>
        </p:spPr>
        <p:txBody>
          <a:bodyPr wrap="square" rtlCol="0">
            <a:spAutoFit/>
          </a:bodyPr>
          <a:lstStyle/>
          <a:p>
            <a:r>
              <a:rPr kumimoji="1" lang="en-US" altLang="ja-JP" sz="1400" dirty="0">
                <a:solidFill>
                  <a:srgbClr val="262626"/>
                </a:solidFill>
                <a:latin typeface="Segoe UI" panose="020B0502040204020203" pitchFamily="34" charset="0"/>
                <a:ea typeface="メイリオ" panose="020B0604030504040204" pitchFamily="50" charset="-128"/>
                <a:cs typeface="Segoe UI" panose="020B0502040204020203" pitchFamily="34" charset="0"/>
              </a:rPr>
              <a:t>TEL</a:t>
            </a:r>
            <a:endParaRPr kumimoji="1" lang="ja-JP" altLang="en-US" sz="1400" dirty="0">
              <a:solidFill>
                <a:srgbClr val="262626"/>
              </a:solidFill>
              <a:latin typeface="Segoe UI" panose="020B0502040204020203" pitchFamily="34" charset="0"/>
              <a:ea typeface="メイリオ" panose="020B0604030504040204" pitchFamily="50" charset="-128"/>
              <a:cs typeface="Segoe UI" panose="020B0502040204020203" pitchFamily="34" charset="0"/>
            </a:endParaRPr>
          </a:p>
        </p:txBody>
      </p:sp>
      <p:grpSp>
        <p:nvGrpSpPr>
          <p:cNvPr id="36" name="グループ化 35"/>
          <p:cNvGrpSpPr/>
          <p:nvPr/>
        </p:nvGrpSpPr>
        <p:grpSpPr>
          <a:xfrm>
            <a:off x="-1351721" y="-5935"/>
            <a:ext cx="1146915" cy="389885"/>
            <a:chOff x="-4837043" y="1470991"/>
            <a:chExt cx="1351721" cy="459508"/>
          </a:xfrm>
        </p:grpSpPr>
        <p:sp>
          <p:nvSpPr>
            <p:cNvPr id="37" name="正方形/長方形 36"/>
            <p:cNvSpPr/>
            <p:nvPr/>
          </p:nvSpPr>
          <p:spPr>
            <a:xfrm>
              <a:off x="-4837043" y="1470991"/>
              <a:ext cx="1351721" cy="437322"/>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8" name="テキスト ボックス 37"/>
            <p:cNvSpPr txBox="1"/>
            <p:nvPr/>
          </p:nvSpPr>
          <p:spPr>
            <a:xfrm>
              <a:off x="-4511828" y="1531489"/>
              <a:ext cx="701291" cy="399010"/>
            </a:xfrm>
            <a:prstGeom prst="rect">
              <a:avLst/>
            </a:prstGeom>
            <a:noFill/>
          </p:spPr>
          <p:txBody>
            <a:bodyPr wrap="none" rtlCol="0">
              <a:spAutoFit/>
            </a:bodyPr>
            <a:lstStyle/>
            <a:p>
              <a:pPr algn="ctr"/>
              <a:r>
                <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rPr>
                <a:t>裏面</a:t>
              </a:r>
            </a:p>
          </p:txBody>
        </p:sp>
      </p:grpSp>
      <p:sp>
        <p:nvSpPr>
          <p:cNvPr id="47" name="テキスト プレースホルダー 32">
            <a:extLst>
              <a:ext uri="{FF2B5EF4-FFF2-40B4-BE49-F238E27FC236}">
                <a16:creationId xmlns:a16="http://schemas.microsoft.com/office/drawing/2014/main" id="{B8A13F8A-45C4-CFDE-CA06-D2BE5537417D}"/>
              </a:ext>
            </a:extLst>
          </p:cNvPr>
          <p:cNvSpPr txBox="1">
            <a:spLocks/>
          </p:cNvSpPr>
          <p:nvPr/>
        </p:nvSpPr>
        <p:spPr>
          <a:xfrm>
            <a:off x="383042" y="9891670"/>
            <a:ext cx="3189223" cy="352807"/>
          </a:xfrm>
          <a:prstGeom prst="rect">
            <a:avLst/>
          </a:prstGeom>
        </p:spPr>
        <p:txBody>
          <a:bodyPr vert="horz" lIns="91440" tIns="45720" rIns="91440" bIns="45720" rtlCol="0">
            <a:norm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kumimoji="1" sz="1000" kern="1200" baseline="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r>
              <a:rPr lang="en-US" altLang="ja-JP" sz="1200" dirty="0"/>
              <a:t>E-mail: </a:t>
            </a:r>
            <a:r>
              <a:rPr lang="en-US" altLang="ja-JP" sz="1200" dirty="0" err="1"/>
              <a:t>contact@toranomoncorp.com</a:t>
            </a:r>
            <a:endParaRPr lang="en-US" altLang="ja-JP" sz="1200" dirty="0"/>
          </a:p>
          <a:p>
            <a:endParaRPr lang="ja-JP" altLang="en-US" dirty="0"/>
          </a:p>
        </p:txBody>
      </p:sp>
      <p:pic>
        <p:nvPicPr>
          <p:cNvPr id="20" name="図プレースホルダー 19" descr="グラフィカル ユーザー インターフェイス, アプリケーション&#10;&#10;自動的に生成された説明">
            <a:extLst>
              <a:ext uri="{FF2B5EF4-FFF2-40B4-BE49-F238E27FC236}">
                <a16:creationId xmlns:a16="http://schemas.microsoft.com/office/drawing/2014/main" id="{31C13271-8C54-FC3A-FA71-5572F1D5E0FF}"/>
              </a:ext>
            </a:extLst>
          </p:cNvPr>
          <p:cNvPicPr>
            <a:picLocks noGrp="1" noChangeAspect="1"/>
          </p:cNvPicPr>
          <p:nvPr>
            <p:ph type="pic" sz="quarter" idx="28"/>
          </p:nvPr>
        </p:nvPicPr>
        <p:blipFill>
          <a:blip r:embed="rId4">
            <a:extLst>
              <a:ext uri="{28A0092B-C50C-407E-A947-70E740481C1C}">
                <a14:useLocalDpi xmlns:a14="http://schemas.microsoft.com/office/drawing/2010/main" val="0"/>
              </a:ext>
            </a:extLst>
          </a:blip>
          <a:srcRect l="15978" r="15978"/>
          <a:stretch>
            <a:fillRect/>
          </a:stretch>
        </p:blipFill>
        <p:spPr>
          <a:xfrm>
            <a:off x="447089" y="5343019"/>
            <a:ext cx="1405755" cy="2064547"/>
          </a:xfrm>
        </p:spPr>
      </p:pic>
      <p:pic>
        <p:nvPicPr>
          <p:cNvPr id="17" name="図プレースホルダー 16">
            <a:extLst>
              <a:ext uri="{FF2B5EF4-FFF2-40B4-BE49-F238E27FC236}">
                <a16:creationId xmlns:a16="http://schemas.microsoft.com/office/drawing/2014/main" id="{1C9F3084-B752-54A5-AFF7-F4BC1EA885EA}"/>
              </a:ext>
            </a:extLst>
          </p:cNvPr>
          <p:cNvPicPr>
            <a:picLocks noGrp="1" noChangeAspect="1"/>
          </p:cNvPicPr>
          <p:nvPr>
            <p:ph type="pic" sz="quarter" idx="27"/>
          </p:nvPr>
        </p:nvPicPr>
        <p:blipFill>
          <a:blip r:embed="rId5">
            <a:extLst>
              <a:ext uri="{28A0092B-C50C-407E-A947-70E740481C1C}">
                <a14:useLocalDpi xmlns:a14="http://schemas.microsoft.com/office/drawing/2010/main" val="0"/>
              </a:ext>
            </a:extLst>
          </a:blip>
          <a:srcRect t="581" b="581"/>
          <a:stretch>
            <a:fillRect/>
          </a:stretch>
        </p:blipFill>
        <p:spPr>
          <a:xfrm>
            <a:off x="3721920" y="932757"/>
            <a:ext cx="3364592" cy="4156480"/>
          </a:xfrm>
        </p:spPr>
      </p:pic>
      <p:sp>
        <p:nvSpPr>
          <p:cNvPr id="11" name="正方形/長方形 10"/>
          <p:cNvSpPr/>
          <p:nvPr/>
        </p:nvSpPr>
        <p:spPr>
          <a:xfrm>
            <a:off x="426451" y="5000503"/>
            <a:ext cx="6665497" cy="216896"/>
          </a:xfrm>
          <a:prstGeom prst="rect">
            <a:avLst/>
          </a:prstGeom>
          <a:pattFill prst="pct80">
            <a:fgClr>
              <a:srgbClr val="DACEA2"/>
            </a:fgClr>
            <a:bgClr>
              <a:srgbClr val="EBE4CB"/>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プレースホルダー 32">
            <a:extLst>
              <a:ext uri="{FF2B5EF4-FFF2-40B4-BE49-F238E27FC236}">
                <a16:creationId xmlns:a16="http://schemas.microsoft.com/office/drawing/2014/main" id="{4BBFB7DA-D2EF-FE19-3D7C-2A441EF8E496}"/>
              </a:ext>
            </a:extLst>
          </p:cNvPr>
          <p:cNvSpPr txBox="1">
            <a:spLocks/>
          </p:cNvSpPr>
          <p:nvPr/>
        </p:nvSpPr>
        <p:spPr>
          <a:xfrm>
            <a:off x="4478862" y="10381359"/>
            <a:ext cx="3244339" cy="292463"/>
          </a:xfrm>
          <a:prstGeom prst="rect">
            <a:avLst/>
          </a:prstGeom>
        </p:spPr>
        <p:txBody>
          <a:bodyPr vert="horz" lIns="91440" tIns="45720" rIns="91440" bIns="45720" rtlCol="0">
            <a:norm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kumimoji="1" sz="1000" kern="1200" baseline="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r>
              <a:rPr lang="en-US" altLang="ja-JP" sz="800" dirty="0">
                <a:latin typeface="Segoe UI" panose="020B0502040204020203" pitchFamily="34" charset="0"/>
                <a:cs typeface="Segoe UI" panose="020B0502040204020203" pitchFamily="34" charset="0"/>
              </a:rPr>
              <a:t>©️2022 TORANOMON Corporation. All Rights Reserved.</a:t>
            </a:r>
          </a:p>
        </p:txBody>
      </p:sp>
    </p:spTree>
    <p:extLst>
      <p:ext uri="{BB962C8B-B14F-4D97-AF65-F5344CB8AC3E}">
        <p14:creationId xmlns:p14="http://schemas.microsoft.com/office/powerpoint/2010/main" val="735269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0"/>
            <a:ext cx="7559676" cy="10691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1" y="0"/>
            <a:ext cx="7559675" cy="75871"/>
          </a:xfrm>
          <a:prstGeom prst="rect">
            <a:avLst/>
          </a:prstGeom>
          <a:solidFill>
            <a:srgbClr val="A79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1" y="10615942"/>
            <a:ext cx="7559675" cy="75871"/>
          </a:xfrm>
          <a:prstGeom prst="rect">
            <a:avLst/>
          </a:prstGeom>
          <a:solidFill>
            <a:srgbClr val="A79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353433" y="5491152"/>
            <a:ext cx="6830739" cy="45719"/>
          </a:xfrm>
          <a:prstGeom prst="rect">
            <a:avLst/>
          </a:prstGeom>
          <a:solidFill>
            <a:srgbClr val="C6B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プレースホルダー 13"/>
          <p:cNvSpPr>
            <a:spLocks noGrp="1"/>
          </p:cNvSpPr>
          <p:nvPr>
            <p:ph type="body" sz="quarter" idx="11"/>
          </p:nvPr>
        </p:nvSpPr>
        <p:spPr/>
        <p:txBody>
          <a:bodyPr/>
          <a:lstStyle/>
          <a:p>
            <a:r>
              <a:rPr kumimoji="1" lang="ja-JP" altLang="en-US"/>
              <a:t>西酒造株式会社</a:t>
            </a:r>
            <a:endParaRPr kumimoji="1" lang="ja-JP" altLang="en-US" dirty="0"/>
          </a:p>
        </p:txBody>
      </p:sp>
      <p:sp>
        <p:nvSpPr>
          <p:cNvPr id="10" name="テキスト プレースホルダー 9">
            <a:extLst>
              <a:ext uri="{FF2B5EF4-FFF2-40B4-BE49-F238E27FC236}">
                <a16:creationId xmlns:a16="http://schemas.microsoft.com/office/drawing/2014/main" id="{81A33349-13D6-ECBA-E41F-65D884E65A8C}"/>
              </a:ext>
            </a:extLst>
          </p:cNvPr>
          <p:cNvSpPr>
            <a:spLocks noGrp="1"/>
          </p:cNvSpPr>
          <p:nvPr>
            <p:ph type="body" sz="quarter" idx="24"/>
          </p:nvPr>
        </p:nvSpPr>
        <p:spPr/>
        <p:txBody>
          <a:bodyPr/>
          <a:lstStyle/>
          <a:p>
            <a:r>
              <a:rPr lang="en-US" altLang="ja-JP" sz="1400" dirty="0">
                <a:latin typeface="Segoe UI" panose="020B0502040204020203" pitchFamily="34" charset="0"/>
                <a:cs typeface="Segoe UI" panose="020B0502040204020203" pitchFamily="34" charset="0"/>
              </a:rPr>
              <a:t>Long-established 175-year-old distillery</a:t>
            </a:r>
            <a:endParaRPr lang="ja-JP" altLang="en-US" sz="1400">
              <a:latin typeface="Segoe UI" panose="020B0502040204020203" pitchFamily="34" charset="0"/>
              <a:cs typeface="Segoe UI" panose="020B0502040204020203" pitchFamily="34" charset="0"/>
            </a:endParaRPr>
          </a:p>
        </p:txBody>
      </p:sp>
      <p:sp>
        <p:nvSpPr>
          <p:cNvPr id="11" name="テキスト プレースホルダー 10">
            <a:extLst>
              <a:ext uri="{FF2B5EF4-FFF2-40B4-BE49-F238E27FC236}">
                <a16:creationId xmlns:a16="http://schemas.microsoft.com/office/drawing/2014/main" id="{B30E4870-B0A1-3011-06C3-A0CAA5A522A1}"/>
              </a:ext>
            </a:extLst>
          </p:cNvPr>
          <p:cNvSpPr>
            <a:spLocks noGrp="1"/>
          </p:cNvSpPr>
          <p:nvPr>
            <p:ph type="body" sz="quarter" idx="25"/>
          </p:nvPr>
        </p:nvSpPr>
        <p:spPr>
          <a:xfrm>
            <a:off x="4032800" y="5171229"/>
            <a:ext cx="3151372" cy="450101"/>
          </a:xfrm>
        </p:spPr>
        <p:txBody>
          <a:bodyPr/>
          <a:lstStyle/>
          <a:p>
            <a:r>
              <a:rPr lang="en-US" altLang="ja-JP" sz="1400" b="1" dirty="0">
                <a:latin typeface="Segoe UI" panose="020B0502040204020203" pitchFamily="34" charset="0"/>
                <a:cs typeface="Segoe UI" panose="020B0502040204020203" pitchFamily="34" charset="0"/>
              </a:rPr>
              <a:t>Please enjoy the craftsmanship.</a:t>
            </a:r>
            <a:endParaRPr lang="ja-JP" altLang="en-US" sz="1400" b="1">
              <a:latin typeface="Segoe UI" panose="020B0502040204020203" pitchFamily="34" charset="0"/>
              <a:cs typeface="Segoe UI" panose="020B0502040204020203" pitchFamily="34" charset="0"/>
            </a:endParaRPr>
          </a:p>
        </p:txBody>
      </p:sp>
      <p:grpSp>
        <p:nvGrpSpPr>
          <p:cNvPr id="18" name="グループ化 17"/>
          <p:cNvGrpSpPr/>
          <p:nvPr/>
        </p:nvGrpSpPr>
        <p:grpSpPr>
          <a:xfrm>
            <a:off x="-1351721" y="-5935"/>
            <a:ext cx="1146915" cy="389885"/>
            <a:chOff x="-4837043" y="1470991"/>
            <a:chExt cx="1351721" cy="459508"/>
          </a:xfrm>
        </p:grpSpPr>
        <p:sp>
          <p:nvSpPr>
            <p:cNvPr id="19" name="正方形/長方形 18"/>
            <p:cNvSpPr/>
            <p:nvPr/>
          </p:nvSpPr>
          <p:spPr>
            <a:xfrm>
              <a:off x="-4837043" y="1470991"/>
              <a:ext cx="1351721" cy="437322"/>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0" name="テキスト ボックス 19"/>
            <p:cNvSpPr txBox="1"/>
            <p:nvPr/>
          </p:nvSpPr>
          <p:spPr>
            <a:xfrm>
              <a:off x="-4587399" y="1531489"/>
              <a:ext cx="852432" cy="399010"/>
            </a:xfrm>
            <a:prstGeom prst="rect">
              <a:avLst/>
            </a:prstGeom>
            <a:noFill/>
          </p:spPr>
          <p:txBody>
            <a:bodyPr wrap="none" rtlCol="0">
              <a:spAutoFit/>
            </a:bodyPr>
            <a:lstStyle/>
            <a:p>
              <a:pPr algn="ctr"/>
              <a:r>
                <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rPr>
                <a:t>表面</a:t>
              </a:r>
              <a:r>
                <a:rPr kumimoji="1" lang="en-US" altLang="ja-JP" sz="1600" dirty="0">
                  <a:latin typeface="メイリオ" panose="020B0604030504040204" pitchFamily="50" charset="-128"/>
                  <a:ea typeface="メイリオ" panose="020B0604030504040204" pitchFamily="50" charset="-128"/>
                  <a:cs typeface="メイリオ" panose="020B0604030504040204" pitchFamily="50" charset="-128"/>
                </a:rPr>
                <a:t>2</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22" name="Picture 2" descr="西酒造株式会社 | 酒蔵ツーリズム">
            <a:extLst>
              <a:ext uri="{FF2B5EF4-FFF2-40B4-BE49-F238E27FC236}">
                <a16:creationId xmlns:a16="http://schemas.microsoft.com/office/drawing/2014/main" id="{B8E9596B-5379-6DBB-278C-32FA0F8BFC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3607"/>
            <a:ext cx="7552661" cy="501989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西酒造株式会社 - YouTube">
            <a:extLst>
              <a:ext uri="{FF2B5EF4-FFF2-40B4-BE49-F238E27FC236}">
                <a16:creationId xmlns:a16="http://schemas.microsoft.com/office/drawing/2014/main" id="{30EAF060-959F-1969-CB75-AFE8322219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1219" y="179595"/>
            <a:ext cx="715522" cy="71552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農業 | 本格芋焼酎 宝山 | 西酒造株式会社">
            <a:extLst>
              <a:ext uri="{FF2B5EF4-FFF2-40B4-BE49-F238E27FC236}">
                <a16:creationId xmlns:a16="http://schemas.microsoft.com/office/drawing/2014/main" id="{90436C8B-C8A2-3C50-8636-95F8E47B4A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412" r="26016" b="-1"/>
          <a:stretch/>
        </p:blipFill>
        <p:spPr bwMode="auto">
          <a:xfrm>
            <a:off x="0" y="5667177"/>
            <a:ext cx="4836856" cy="4968703"/>
          </a:xfrm>
          <a:custGeom>
            <a:avLst/>
            <a:gdLst/>
            <a:ahLst/>
            <a:cxnLst/>
            <a:rect l="l" t="t" r="r" b="b"/>
            <a:pathLst>
              <a:path w="3816014" h="3920044">
                <a:moveTo>
                  <a:pt x="0" y="0"/>
                </a:moveTo>
                <a:lnTo>
                  <a:pt x="3816014" y="0"/>
                </a:lnTo>
                <a:lnTo>
                  <a:pt x="3816014" y="3103224"/>
                </a:lnTo>
                <a:lnTo>
                  <a:pt x="2157388" y="3103224"/>
                </a:lnTo>
                <a:lnTo>
                  <a:pt x="2157388"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pic>
        <p:nvPicPr>
          <p:cNvPr id="25" name="図 24" descr="人, 屋外, 手, 持つ が含まれている画像&#10;&#10;自動的に生成された説明">
            <a:extLst>
              <a:ext uri="{FF2B5EF4-FFF2-40B4-BE49-F238E27FC236}">
                <a16:creationId xmlns:a16="http://schemas.microsoft.com/office/drawing/2014/main" id="{A8FE74A0-EDAB-90A2-88CD-4C96C74E3215}"/>
              </a:ext>
            </a:extLst>
          </p:cNvPr>
          <p:cNvPicPr>
            <a:picLocks noChangeAspect="1"/>
          </p:cNvPicPr>
          <p:nvPr/>
        </p:nvPicPr>
        <p:blipFill rotWithShape="1">
          <a:blip r:embed="rId5"/>
          <a:srcRect l="34193" r="13907" b="1"/>
          <a:stretch/>
        </p:blipFill>
        <p:spPr>
          <a:xfrm>
            <a:off x="4836855" y="5667177"/>
            <a:ext cx="3863381" cy="4968703"/>
          </a:xfrm>
          <a:prstGeom prst="rect">
            <a:avLst/>
          </a:prstGeom>
        </p:spPr>
      </p:pic>
      <p:pic>
        <p:nvPicPr>
          <p:cNvPr id="24" name="Picture 4" descr="西酒造株式会社 西 陽一郎 | いいかも">
            <a:extLst>
              <a:ext uri="{FF2B5EF4-FFF2-40B4-BE49-F238E27FC236}">
                <a16:creationId xmlns:a16="http://schemas.microsoft.com/office/drawing/2014/main" id="{EF0AABC3-A407-063B-09E3-93DF231AA80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735" r="14162" b="-1"/>
          <a:stretch/>
        </p:blipFill>
        <p:spPr bwMode="auto">
          <a:xfrm>
            <a:off x="2698644" y="7897728"/>
            <a:ext cx="2844063" cy="2718214"/>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プレースホルダー 12">
            <a:extLst>
              <a:ext uri="{FF2B5EF4-FFF2-40B4-BE49-F238E27FC236}">
                <a16:creationId xmlns:a16="http://schemas.microsoft.com/office/drawing/2014/main" id="{E47EEBDA-9B05-B728-C4CF-43196B00D79F}"/>
              </a:ext>
            </a:extLst>
          </p:cNvPr>
          <p:cNvSpPr txBox="1">
            <a:spLocks/>
          </p:cNvSpPr>
          <p:nvPr/>
        </p:nvSpPr>
        <p:spPr>
          <a:xfrm>
            <a:off x="244803" y="10261720"/>
            <a:ext cx="8241972" cy="437829"/>
          </a:xfrm>
          <a:prstGeom prst="rect">
            <a:avLst/>
          </a:prstGeom>
        </p:spPr>
        <p:txBody>
          <a:bodyPr vert="horz" lIns="91440" tIns="45720" rIns="91440" bIns="45720" rtlCol="0">
            <a:no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kumimoji="1" sz="1100" b="0" kern="120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r>
              <a:rPr lang="en-US" altLang="ja-JP" sz="1300" dirty="0">
                <a:solidFill>
                  <a:schemeClr val="bg1"/>
                </a:solidFill>
                <a:latin typeface="Segoe UI" panose="020B0502040204020203" pitchFamily="34" charset="0"/>
                <a:cs typeface="Segoe UI" panose="020B0502040204020203" pitchFamily="34" charset="0"/>
              </a:rPr>
              <a:t>Nishi Shuzo is best known for its line of sweet potato shochu under the brand name </a:t>
            </a:r>
            <a:r>
              <a:rPr lang="en-US" altLang="ja-JP" sz="1300" dirty="0" err="1">
                <a:solidFill>
                  <a:schemeClr val="bg1"/>
                </a:solidFill>
                <a:latin typeface="Segoe UI" panose="020B0502040204020203" pitchFamily="34" charset="0"/>
                <a:cs typeface="Segoe UI" panose="020B0502040204020203" pitchFamily="34" charset="0"/>
              </a:rPr>
              <a:t>Houzan</a:t>
            </a:r>
            <a:r>
              <a:rPr lang="en-US" altLang="ja-JP" sz="1300" dirty="0">
                <a:solidFill>
                  <a:schemeClr val="bg1"/>
                </a:solidFill>
                <a:latin typeface="Segoe UI" panose="020B0502040204020203" pitchFamily="34" charset="0"/>
                <a:cs typeface="Segoe UI" panose="020B0502040204020203" pitchFamily="34" charset="0"/>
              </a:rPr>
              <a:t>.</a:t>
            </a:r>
            <a:endParaRPr lang="ja-JP" altLang="ja-JP" sz="1300">
              <a:solidFill>
                <a:schemeClr val="bg1"/>
              </a:solidFill>
              <a:latin typeface="Segoe UI" panose="020B0502040204020203" pitchFamily="34" charset="0"/>
              <a:cs typeface="Segoe UI" panose="020B0502040204020203" pitchFamily="34" charset="0"/>
            </a:endParaRPr>
          </a:p>
          <a:p>
            <a:endParaRPr lang="ja-JP" altLang="en-US" dirty="0"/>
          </a:p>
        </p:txBody>
      </p:sp>
    </p:spTree>
    <p:extLst>
      <p:ext uri="{BB962C8B-B14F-4D97-AF65-F5344CB8AC3E}">
        <p14:creationId xmlns:p14="http://schemas.microsoft.com/office/powerpoint/2010/main" val="1069607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 y="0"/>
            <a:ext cx="7559675" cy="75871"/>
          </a:xfrm>
          <a:prstGeom prst="rect">
            <a:avLst/>
          </a:prstGeom>
          <a:solidFill>
            <a:srgbClr val="A79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1" y="10615942"/>
            <a:ext cx="7559675" cy="75871"/>
          </a:xfrm>
          <a:prstGeom prst="rect">
            <a:avLst/>
          </a:prstGeom>
          <a:solidFill>
            <a:srgbClr val="A79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353433" y="5491152"/>
            <a:ext cx="6830739" cy="45719"/>
          </a:xfrm>
          <a:prstGeom prst="rect">
            <a:avLst/>
          </a:prstGeom>
          <a:solidFill>
            <a:srgbClr val="C6B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プレースホルダー 9">
            <a:extLst>
              <a:ext uri="{FF2B5EF4-FFF2-40B4-BE49-F238E27FC236}">
                <a16:creationId xmlns:a16="http://schemas.microsoft.com/office/drawing/2014/main" id="{81A33349-13D6-ECBA-E41F-65D884E65A8C}"/>
              </a:ext>
            </a:extLst>
          </p:cNvPr>
          <p:cNvSpPr>
            <a:spLocks noGrp="1"/>
          </p:cNvSpPr>
          <p:nvPr>
            <p:ph type="body" sz="quarter" idx="24"/>
          </p:nvPr>
        </p:nvSpPr>
        <p:spPr>
          <a:xfrm>
            <a:off x="353433" y="2575234"/>
            <a:ext cx="3139050" cy="308112"/>
          </a:xfrm>
        </p:spPr>
        <p:txBody>
          <a:bodyPr/>
          <a:lstStyle/>
          <a:p>
            <a:r>
              <a:rPr lang="en-US" altLang="ja-JP" sz="1600" dirty="0" err="1">
                <a:latin typeface="Segoe UI" panose="020B0502040204020203" pitchFamily="34" charset="0"/>
                <a:cs typeface="Segoe UI" panose="020B0502040204020203" pitchFamily="34" charset="0"/>
              </a:rPr>
              <a:t>Tomino</a:t>
            </a:r>
            <a:r>
              <a:rPr lang="en-US" altLang="ja-JP" sz="1600" dirty="0">
                <a:latin typeface="Segoe UI" panose="020B0502040204020203" pitchFamily="34" charset="0"/>
                <a:cs typeface="Segoe UI" panose="020B0502040204020203" pitchFamily="34" charset="0"/>
              </a:rPr>
              <a:t> </a:t>
            </a:r>
            <a:r>
              <a:rPr lang="en-US" altLang="ja-JP" sz="1600" dirty="0" err="1">
                <a:latin typeface="Segoe UI" panose="020B0502040204020203" pitchFamily="34" charset="0"/>
                <a:cs typeface="Segoe UI" panose="020B0502040204020203" pitchFamily="34" charset="0"/>
              </a:rPr>
              <a:t>Houzan</a:t>
            </a:r>
            <a:endParaRPr lang="en-US" altLang="ja-JP" sz="1600" dirty="0">
              <a:latin typeface="Segoe UI" panose="020B0502040204020203" pitchFamily="34" charset="0"/>
              <a:cs typeface="Segoe UI" panose="020B0502040204020203" pitchFamily="34" charset="0"/>
            </a:endParaRPr>
          </a:p>
          <a:p>
            <a:endParaRPr lang="en-US" altLang="ja-JP" sz="1400" dirty="0"/>
          </a:p>
          <a:p>
            <a:endParaRPr lang="ja-JP" altLang="en-US" sz="1400"/>
          </a:p>
        </p:txBody>
      </p:sp>
      <p:sp>
        <p:nvSpPr>
          <p:cNvPr id="11" name="テキスト プレースホルダー 10">
            <a:extLst>
              <a:ext uri="{FF2B5EF4-FFF2-40B4-BE49-F238E27FC236}">
                <a16:creationId xmlns:a16="http://schemas.microsoft.com/office/drawing/2014/main" id="{B30E4870-B0A1-3011-06C3-A0CAA5A522A1}"/>
              </a:ext>
            </a:extLst>
          </p:cNvPr>
          <p:cNvSpPr>
            <a:spLocks noGrp="1"/>
          </p:cNvSpPr>
          <p:nvPr>
            <p:ph type="body" sz="quarter" idx="25"/>
          </p:nvPr>
        </p:nvSpPr>
        <p:spPr>
          <a:xfrm>
            <a:off x="353433" y="2962158"/>
            <a:ext cx="3003225" cy="2275625"/>
          </a:xfrm>
        </p:spPr>
        <p:txBody>
          <a:bodyPr/>
          <a:lstStyle/>
          <a:p>
            <a:r>
              <a:rPr lang="en-US" altLang="ja-JP" sz="900" dirty="0">
                <a:latin typeface="Segoe UI" panose="020B0502040204020203" pitchFamily="34" charset="0"/>
                <a:cs typeface="Segoe UI" panose="020B0502040204020203" pitchFamily="34" charset="0"/>
              </a:rPr>
              <a:t>Prepared with yellow </a:t>
            </a:r>
            <a:r>
              <a:rPr lang="en-US" altLang="ja-JP" sz="900" dirty="0" err="1">
                <a:latin typeface="Segoe UI" panose="020B0502040204020203" pitchFamily="34" charset="0"/>
                <a:cs typeface="Segoe UI" panose="020B0502040204020203" pitchFamily="34" charset="0"/>
              </a:rPr>
              <a:t>jiuqu</a:t>
            </a:r>
            <a:r>
              <a:rPr lang="en-US" altLang="ja-JP" sz="900" dirty="0">
                <a:latin typeface="Segoe UI" panose="020B0502040204020203" pitchFamily="34" charset="0"/>
                <a:cs typeface="Segoe UI" panose="020B0502040204020203" pitchFamily="34" charset="0"/>
              </a:rPr>
              <a:t>. The scent of the moment you pour it into the glass is light, and the taste is deep when you take a bite. We carefully polished the carefully selected ”</a:t>
            </a:r>
            <a:r>
              <a:rPr lang="en-US" altLang="ja-JP" sz="900" dirty="0" err="1">
                <a:latin typeface="Segoe UI" panose="020B0502040204020203" pitchFamily="34" charset="0"/>
                <a:cs typeface="Segoe UI" panose="020B0502040204020203" pitchFamily="34" charset="0"/>
              </a:rPr>
              <a:t>Kogane</a:t>
            </a:r>
            <a:r>
              <a:rPr lang="en-US" altLang="ja-JP" sz="900" dirty="0">
                <a:latin typeface="Segoe UI" panose="020B0502040204020203" pitchFamily="34" charset="0"/>
                <a:cs typeface="Segoe UI" panose="020B0502040204020203" pitchFamily="34" charset="0"/>
              </a:rPr>
              <a:t> </a:t>
            </a:r>
            <a:r>
              <a:rPr lang="en-US" altLang="ja-JP" sz="900" dirty="0" err="1">
                <a:latin typeface="Segoe UI" panose="020B0502040204020203" pitchFamily="34" charset="0"/>
                <a:cs typeface="Segoe UI" panose="020B0502040204020203" pitchFamily="34" charset="0"/>
              </a:rPr>
              <a:t>sengan</a:t>
            </a:r>
            <a:r>
              <a:rPr lang="en-US" altLang="ja-JP" sz="900" dirty="0">
                <a:latin typeface="Segoe UI" panose="020B0502040204020203" pitchFamily="34" charset="0"/>
                <a:cs typeface="Segoe UI" panose="020B0502040204020203" pitchFamily="34" charset="0"/>
              </a:rPr>
              <a:t>" and carefully prepared it with low temperature control to open up a new world of Imo Shochu. It is praised for its refreshing citrus aroma and crisp texture. We aimed for shochu that looks good on a quiet bar counter.</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Alcohol content / 25 degrees</a:t>
            </a:r>
            <a:br>
              <a:rPr lang="en-US" altLang="ja-JP" sz="900" dirty="0">
                <a:latin typeface="Segoe UI" panose="020B0502040204020203" pitchFamily="34" charset="0"/>
                <a:cs typeface="Segoe UI" panose="020B0502040204020203" pitchFamily="34" charset="0"/>
              </a:rPr>
            </a:b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Ingredient name / Sweet potato (</a:t>
            </a:r>
            <a:r>
              <a:rPr lang="en-US" altLang="ja-JP" sz="900" dirty="0" err="1">
                <a:latin typeface="Segoe UI" panose="020B0502040204020203" pitchFamily="34" charset="0"/>
                <a:cs typeface="Segoe UI" panose="020B0502040204020203" pitchFamily="34" charset="0"/>
              </a:rPr>
              <a:t>Kogane</a:t>
            </a:r>
            <a:r>
              <a:rPr lang="en-US" altLang="ja-JP" sz="900" dirty="0">
                <a:latin typeface="Segoe UI" panose="020B0502040204020203" pitchFamily="34" charset="0"/>
                <a:cs typeface="Segoe UI" panose="020B0502040204020203" pitchFamily="34" charset="0"/>
              </a:rPr>
              <a:t> </a:t>
            </a:r>
            <a:r>
              <a:rPr lang="en-US" altLang="ja-JP" sz="900" dirty="0" err="1">
                <a:latin typeface="Segoe UI" panose="020B0502040204020203" pitchFamily="34" charset="0"/>
                <a:cs typeface="Segoe UI" panose="020B0502040204020203" pitchFamily="34" charset="0"/>
              </a:rPr>
              <a:t>sengan</a:t>
            </a:r>
            <a:r>
              <a:rPr lang="en-US" altLang="ja-JP" sz="900" dirty="0">
                <a:latin typeface="Segoe UI" panose="020B0502040204020203" pitchFamily="34" charset="0"/>
                <a:cs typeface="Segoe UI" panose="020B0502040204020203" pitchFamily="34" charset="0"/>
              </a:rPr>
              <a:t> from Kagoshima prefecture) </a:t>
            </a:r>
            <a:br>
              <a:rPr lang="en-US" altLang="ja-JP" sz="900" dirty="0">
                <a:latin typeface="Segoe UI" panose="020B0502040204020203" pitchFamily="34" charset="0"/>
                <a:cs typeface="Segoe UI" panose="020B0502040204020203" pitchFamily="34" charset="0"/>
              </a:rPr>
            </a:b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Rice </a:t>
            </a:r>
            <a:r>
              <a:rPr lang="en-US" altLang="ja-JP" sz="900" dirty="0" err="1">
                <a:latin typeface="Segoe UI" panose="020B0502040204020203" pitchFamily="34" charset="0"/>
                <a:cs typeface="Segoe UI" panose="020B0502040204020203" pitchFamily="34" charset="0"/>
              </a:rPr>
              <a:t>Jiuqu</a:t>
            </a:r>
            <a:r>
              <a:rPr lang="en-US" altLang="ja-JP" sz="900" dirty="0">
                <a:latin typeface="Segoe UI" panose="020B0502040204020203" pitchFamily="34" charset="0"/>
                <a:cs typeface="Segoe UI" panose="020B0502040204020203" pitchFamily="34" charset="0"/>
              </a:rPr>
              <a:t> (Yellow </a:t>
            </a:r>
            <a:r>
              <a:rPr lang="en-US" altLang="ja-JP" sz="900" dirty="0" err="1">
                <a:latin typeface="Segoe UI" panose="020B0502040204020203" pitchFamily="34" charset="0"/>
                <a:cs typeface="Segoe UI" panose="020B0502040204020203" pitchFamily="34" charset="0"/>
              </a:rPr>
              <a:t>Jiuqu</a:t>
            </a:r>
            <a:r>
              <a:rPr lang="en-US" altLang="ja-JP" sz="900" dirty="0">
                <a:latin typeface="Segoe UI" panose="020B0502040204020203" pitchFamily="34" charset="0"/>
                <a:cs typeface="Segoe UI" panose="020B0502040204020203" pitchFamily="34" charset="0"/>
              </a:rPr>
              <a:t> / Domestic rice)</a:t>
            </a:r>
            <a:br>
              <a:rPr lang="en-US" altLang="ja-JP" sz="900" dirty="0">
                <a:latin typeface="Segoe UI" panose="020B0502040204020203" pitchFamily="34" charset="0"/>
                <a:cs typeface="Segoe UI" panose="020B0502040204020203" pitchFamily="34" charset="0"/>
              </a:rPr>
            </a:b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Contents / 1800ml </a:t>
            </a: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720ml</a:t>
            </a:r>
            <a:br>
              <a:rPr lang="en-US" altLang="ja-JP" sz="900" dirty="0">
                <a:latin typeface="Segoe UI" panose="020B0502040204020203" pitchFamily="34" charset="0"/>
                <a:cs typeface="Segoe UI" panose="020B0502040204020203" pitchFamily="34" charset="0"/>
              </a:rPr>
            </a:b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Distillation method / atmospheric pressure single distillation</a:t>
            </a:r>
          </a:p>
          <a:p>
            <a:endParaRPr lang="en-US" altLang="ja-JP" sz="800" dirty="0"/>
          </a:p>
          <a:p>
            <a:endParaRPr lang="ja-JP" altLang="en-US"/>
          </a:p>
        </p:txBody>
      </p:sp>
      <p:grpSp>
        <p:nvGrpSpPr>
          <p:cNvPr id="18" name="グループ化 17"/>
          <p:cNvGrpSpPr/>
          <p:nvPr/>
        </p:nvGrpSpPr>
        <p:grpSpPr>
          <a:xfrm>
            <a:off x="-1351721" y="-5935"/>
            <a:ext cx="1146915" cy="389885"/>
            <a:chOff x="-4837043" y="1470991"/>
            <a:chExt cx="1351721" cy="459508"/>
          </a:xfrm>
        </p:grpSpPr>
        <p:sp>
          <p:nvSpPr>
            <p:cNvPr id="19" name="正方形/長方形 18"/>
            <p:cNvSpPr/>
            <p:nvPr/>
          </p:nvSpPr>
          <p:spPr>
            <a:xfrm>
              <a:off x="-4837043" y="1470991"/>
              <a:ext cx="1351721" cy="437322"/>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0" name="テキスト ボックス 19"/>
            <p:cNvSpPr txBox="1"/>
            <p:nvPr/>
          </p:nvSpPr>
          <p:spPr>
            <a:xfrm>
              <a:off x="-4587399" y="1531489"/>
              <a:ext cx="852432" cy="399010"/>
            </a:xfrm>
            <a:prstGeom prst="rect">
              <a:avLst/>
            </a:prstGeom>
            <a:noFill/>
          </p:spPr>
          <p:txBody>
            <a:bodyPr wrap="none" rtlCol="0">
              <a:spAutoFit/>
            </a:bodyPr>
            <a:lstStyle/>
            <a:p>
              <a:pPr algn="ctr"/>
              <a:r>
                <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rPr>
                <a:t>表面</a:t>
              </a:r>
              <a:r>
                <a:rPr kumimoji="1" lang="en-US" altLang="ja-JP" sz="1600" dirty="0">
                  <a:latin typeface="メイリオ" panose="020B0604030504040204" pitchFamily="50" charset="-128"/>
                  <a:ea typeface="メイリオ" panose="020B0604030504040204" pitchFamily="50" charset="-128"/>
                  <a:cs typeface="メイリオ" panose="020B0604030504040204" pitchFamily="50" charset="-128"/>
                </a:rPr>
                <a:t>2</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1026" name="Picture 2" descr="西酒造株式会社 - YouTube">
            <a:extLst>
              <a:ext uri="{FF2B5EF4-FFF2-40B4-BE49-F238E27FC236}">
                <a16:creationId xmlns:a16="http://schemas.microsoft.com/office/drawing/2014/main" id="{30EAF060-959F-1969-CB75-AFE8322219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5268" y="318878"/>
            <a:ext cx="839152" cy="8391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富乃宝山">
            <a:extLst>
              <a:ext uri="{FF2B5EF4-FFF2-40B4-BE49-F238E27FC236}">
                <a16:creationId xmlns:a16="http://schemas.microsoft.com/office/drawing/2014/main" id="{3A5D60C2-AA0E-6A25-C924-F54E835793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889" y="147127"/>
            <a:ext cx="2309924" cy="230992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吉兆宝山">
            <a:extLst>
              <a:ext uri="{FF2B5EF4-FFF2-40B4-BE49-F238E27FC236}">
                <a16:creationId xmlns:a16="http://schemas.microsoft.com/office/drawing/2014/main" id="{A4258586-E3A7-1CCE-AA28-00B6F62036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573" y="5603144"/>
            <a:ext cx="2172557" cy="2172557"/>
          </a:xfrm>
          <a:prstGeom prst="rect">
            <a:avLst/>
          </a:prstGeom>
          <a:noFill/>
          <a:extLst>
            <a:ext uri="{909E8E84-426E-40DD-AFC4-6F175D3DCCD1}">
              <a14:hiddenFill xmlns:a14="http://schemas.microsoft.com/office/drawing/2010/main">
                <a:solidFill>
                  <a:srgbClr val="FFFFFF"/>
                </a:solidFill>
              </a14:hiddenFill>
            </a:ext>
          </a:extLst>
        </p:spPr>
      </p:pic>
      <p:pic>
        <p:nvPicPr>
          <p:cNvPr id="17" name="図 16">
            <a:extLst>
              <a:ext uri="{FF2B5EF4-FFF2-40B4-BE49-F238E27FC236}">
                <a16:creationId xmlns:a16="http://schemas.microsoft.com/office/drawing/2014/main" id="{A1FD1530-681A-484F-9F02-439A829B2333}"/>
              </a:ext>
            </a:extLst>
          </p:cNvPr>
          <p:cNvPicPr>
            <a:picLocks noChangeAspect="1"/>
          </p:cNvPicPr>
          <p:nvPr/>
        </p:nvPicPr>
        <p:blipFill>
          <a:blip r:embed="rId5"/>
          <a:stretch>
            <a:fillRect/>
          </a:stretch>
        </p:blipFill>
        <p:spPr>
          <a:xfrm>
            <a:off x="4031286" y="5536187"/>
            <a:ext cx="2215064" cy="2215064"/>
          </a:xfrm>
          <a:prstGeom prst="rect">
            <a:avLst/>
          </a:prstGeom>
        </p:spPr>
      </p:pic>
      <p:pic>
        <p:nvPicPr>
          <p:cNvPr id="27" name="図 26">
            <a:extLst>
              <a:ext uri="{FF2B5EF4-FFF2-40B4-BE49-F238E27FC236}">
                <a16:creationId xmlns:a16="http://schemas.microsoft.com/office/drawing/2014/main" id="{BFEFE7DD-C2AF-DF43-9525-A3F8C22D2840}"/>
              </a:ext>
            </a:extLst>
          </p:cNvPr>
          <p:cNvPicPr>
            <a:picLocks noChangeAspect="1"/>
          </p:cNvPicPr>
          <p:nvPr/>
        </p:nvPicPr>
        <p:blipFill>
          <a:blip r:embed="rId6"/>
          <a:srcRect/>
          <a:stretch>
            <a:fillRect/>
          </a:stretch>
        </p:blipFill>
        <p:spPr>
          <a:xfrm>
            <a:off x="4793423" y="862355"/>
            <a:ext cx="690790" cy="1594696"/>
          </a:xfrm>
          <a:prstGeom prst="rect">
            <a:avLst/>
          </a:prstGeom>
        </p:spPr>
      </p:pic>
      <p:sp>
        <p:nvSpPr>
          <p:cNvPr id="29" name="テキスト プレースホルダー 9">
            <a:extLst>
              <a:ext uri="{FF2B5EF4-FFF2-40B4-BE49-F238E27FC236}">
                <a16:creationId xmlns:a16="http://schemas.microsoft.com/office/drawing/2014/main" id="{FAB694AE-0FCF-88C2-F1B4-BA936011EB4E}"/>
              </a:ext>
            </a:extLst>
          </p:cNvPr>
          <p:cNvSpPr txBox="1">
            <a:spLocks/>
          </p:cNvSpPr>
          <p:nvPr/>
        </p:nvSpPr>
        <p:spPr>
          <a:xfrm>
            <a:off x="3923437" y="2579702"/>
            <a:ext cx="3430983" cy="348679"/>
          </a:xfrm>
          <a:prstGeom prst="rect">
            <a:avLst/>
          </a:prstGeom>
        </p:spPr>
        <p:txBody>
          <a:bodyPr vert="horz" lIns="91440" tIns="45720" rIns="91440" bIns="45720" rtlCol="0">
            <a:no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kumimoji="1" sz="2000" b="1" kern="120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r>
              <a:rPr lang="en-US" altLang="ja-JP" sz="1600" dirty="0" err="1">
                <a:latin typeface="Segoe UI" panose="020B0502040204020203" pitchFamily="34" charset="0"/>
                <a:cs typeface="Segoe UI" panose="020B0502040204020203" pitchFamily="34" charset="0"/>
              </a:rPr>
              <a:t>Tomino</a:t>
            </a:r>
            <a:r>
              <a:rPr lang="en-US" altLang="ja-JP" sz="1600" dirty="0">
                <a:latin typeface="Segoe UI" panose="020B0502040204020203" pitchFamily="34" charset="0"/>
                <a:cs typeface="Segoe UI" panose="020B0502040204020203" pitchFamily="34" charset="0"/>
              </a:rPr>
              <a:t> </a:t>
            </a:r>
            <a:r>
              <a:rPr lang="en-US" altLang="ja-JP" sz="1600" dirty="0" err="1">
                <a:latin typeface="Segoe UI" panose="020B0502040204020203" pitchFamily="34" charset="0"/>
                <a:cs typeface="Segoe UI" panose="020B0502040204020203" pitchFamily="34" charset="0"/>
              </a:rPr>
              <a:t>Houzan</a:t>
            </a:r>
            <a:r>
              <a:rPr lang="en-US" altLang="ja-JP" sz="1600" dirty="0">
                <a:latin typeface="Segoe UI" panose="020B0502040204020203" pitchFamily="34" charset="0"/>
                <a:cs typeface="Segoe UI" panose="020B0502040204020203" pitchFamily="34" charset="0"/>
              </a:rPr>
              <a:t> </a:t>
            </a:r>
            <a:r>
              <a:rPr lang="en-US" altLang="ja-JP" sz="1200" dirty="0">
                <a:latin typeface="Segoe UI" panose="020B0502040204020203" pitchFamily="34" charset="0"/>
                <a:cs typeface="Segoe UI" panose="020B0502040204020203" pitchFamily="34" charset="0"/>
              </a:rPr>
              <a:t>2022 Tiger label</a:t>
            </a:r>
          </a:p>
          <a:p>
            <a:endParaRPr lang="en-US" altLang="ja-JP" sz="1400" dirty="0"/>
          </a:p>
          <a:p>
            <a:endParaRPr lang="ja-JP" altLang="en-US" sz="1400"/>
          </a:p>
        </p:txBody>
      </p:sp>
      <p:sp>
        <p:nvSpPr>
          <p:cNvPr id="30" name="テキスト プレースホルダー 10">
            <a:extLst>
              <a:ext uri="{FF2B5EF4-FFF2-40B4-BE49-F238E27FC236}">
                <a16:creationId xmlns:a16="http://schemas.microsoft.com/office/drawing/2014/main" id="{975349A8-F37B-2499-A27E-BB2A9701D42C}"/>
              </a:ext>
            </a:extLst>
          </p:cNvPr>
          <p:cNvSpPr txBox="1">
            <a:spLocks/>
          </p:cNvSpPr>
          <p:nvPr/>
        </p:nvSpPr>
        <p:spPr>
          <a:xfrm>
            <a:off x="3923437" y="2959949"/>
            <a:ext cx="3003225" cy="2327805"/>
          </a:xfrm>
          <a:prstGeom prst="rect">
            <a:avLst/>
          </a:prstGeom>
        </p:spPr>
        <p:txBody>
          <a:bodyPr vert="horz" lIns="91440" tIns="45720" rIns="91440" bIns="45720" rtlCol="0">
            <a:no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kumimoji="1" sz="1100" b="0" kern="120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r>
              <a:rPr lang="en-US" altLang="ja-JP" sz="900" dirty="0">
                <a:latin typeface="Segoe UI" panose="020B0502040204020203" pitchFamily="34" charset="0"/>
                <a:cs typeface="Segoe UI" panose="020B0502040204020203" pitchFamily="34" charset="0"/>
              </a:rPr>
              <a:t>Prepared with yellow </a:t>
            </a:r>
            <a:r>
              <a:rPr lang="en-US" altLang="ja-JP" sz="900" dirty="0" err="1">
                <a:latin typeface="Segoe UI" panose="020B0502040204020203" pitchFamily="34" charset="0"/>
                <a:cs typeface="Segoe UI" panose="020B0502040204020203" pitchFamily="34" charset="0"/>
              </a:rPr>
              <a:t>jiuqu</a:t>
            </a:r>
            <a:r>
              <a:rPr lang="en-US" altLang="ja-JP" sz="900" dirty="0">
                <a:latin typeface="Segoe UI" panose="020B0502040204020203" pitchFamily="34" charset="0"/>
                <a:cs typeface="Segoe UI" panose="020B0502040204020203" pitchFamily="34" charset="0"/>
              </a:rPr>
              <a:t>. The scent of the moment you pour it into the glass is light, and the taste is deep when you take a bite. We carefully polished the carefully selected " </a:t>
            </a:r>
            <a:r>
              <a:rPr lang="en-US" altLang="ja-JP" sz="900" dirty="0" err="1">
                <a:latin typeface="Segoe UI" panose="020B0502040204020203" pitchFamily="34" charset="0"/>
                <a:cs typeface="Segoe UI" panose="020B0502040204020203" pitchFamily="34" charset="0"/>
              </a:rPr>
              <a:t>Kogane</a:t>
            </a:r>
            <a:r>
              <a:rPr lang="en-US" altLang="ja-JP" sz="900" dirty="0">
                <a:latin typeface="Segoe UI" panose="020B0502040204020203" pitchFamily="34" charset="0"/>
                <a:cs typeface="Segoe UI" panose="020B0502040204020203" pitchFamily="34" charset="0"/>
              </a:rPr>
              <a:t> </a:t>
            </a:r>
            <a:r>
              <a:rPr lang="en-US" altLang="ja-JP" sz="900" dirty="0" err="1">
                <a:latin typeface="Segoe UI" panose="020B0502040204020203" pitchFamily="34" charset="0"/>
                <a:cs typeface="Segoe UI" panose="020B0502040204020203" pitchFamily="34" charset="0"/>
              </a:rPr>
              <a:t>sengan</a:t>
            </a:r>
            <a:r>
              <a:rPr lang="en-US" altLang="ja-JP" sz="900" dirty="0">
                <a:latin typeface="Segoe UI" panose="020B0502040204020203" pitchFamily="34" charset="0"/>
                <a:cs typeface="Segoe UI" panose="020B0502040204020203" pitchFamily="34" charset="0"/>
              </a:rPr>
              <a:t> " and carefully prepared it with low temperature control to open up a new world of Imo Shochu. It is praised for its refreshing citrus aroma and crisp texture. We aimed for shochu that looks good on a quiet bar counter.</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Alcohol content / 25 degrees</a:t>
            </a:r>
            <a:br>
              <a:rPr lang="en-US" altLang="ja-JP" sz="900" dirty="0">
                <a:latin typeface="Segoe UI" panose="020B0502040204020203" pitchFamily="34" charset="0"/>
                <a:cs typeface="Segoe UI" panose="020B0502040204020203" pitchFamily="34" charset="0"/>
              </a:rPr>
            </a:b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Ingredient name / Sweet potato (</a:t>
            </a:r>
            <a:r>
              <a:rPr lang="en-US" altLang="ja-JP" sz="900" dirty="0" err="1">
                <a:latin typeface="Segoe UI" panose="020B0502040204020203" pitchFamily="34" charset="0"/>
                <a:cs typeface="Segoe UI" panose="020B0502040204020203" pitchFamily="34" charset="0"/>
              </a:rPr>
              <a:t>Kogane</a:t>
            </a:r>
            <a:r>
              <a:rPr lang="en-US" altLang="ja-JP" sz="900" dirty="0">
                <a:latin typeface="Segoe UI" panose="020B0502040204020203" pitchFamily="34" charset="0"/>
                <a:cs typeface="Segoe UI" panose="020B0502040204020203" pitchFamily="34" charset="0"/>
              </a:rPr>
              <a:t> </a:t>
            </a:r>
            <a:r>
              <a:rPr lang="en-US" altLang="ja-JP" sz="900" dirty="0" err="1">
                <a:latin typeface="Segoe UI" panose="020B0502040204020203" pitchFamily="34" charset="0"/>
                <a:cs typeface="Segoe UI" panose="020B0502040204020203" pitchFamily="34" charset="0"/>
              </a:rPr>
              <a:t>sengan</a:t>
            </a:r>
            <a:r>
              <a:rPr lang="en-US" altLang="ja-JP" sz="900" dirty="0">
                <a:latin typeface="Segoe UI" panose="020B0502040204020203" pitchFamily="34" charset="0"/>
                <a:cs typeface="Segoe UI" panose="020B0502040204020203" pitchFamily="34" charset="0"/>
              </a:rPr>
              <a:t> from Kagoshima prefecture) </a:t>
            </a:r>
            <a:br>
              <a:rPr lang="en-US" altLang="ja-JP" sz="900" dirty="0">
                <a:latin typeface="Segoe UI" panose="020B0502040204020203" pitchFamily="34" charset="0"/>
                <a:cs typeface="Segoe UI" panose="020B0502040204020203" pitchFamily="34" charset="0"/>
              </a:rPr>
            </a:b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Rice </a:t>
            </a:r>
            <a:r>
              <a:rPr lang="en-US" altLang="ja-JP" sz="900" dirty="0" err="1">
                <a:latin typeface="Segoe UI" panose="020B0502040204020203" pitchFamily="34" charset="0"/>
                <a:cs typeface="Segoe UI" panose="020B0502040204020203" pitchFamily="34" charset="0"/>
              </a:rPr>
              <a:t>Jiuqu</a:t>
            </a:r>
            <a:r>
              <a:rPr lang="en-US" altLang="ja-JP" sz="900" dirty="0">
                <a:latin typeface="Segoe UI" panose="020B0502040204020203" pitchFamily="34" charset="0"/>
                <a:cs typeface="Segoe UI" panose="020B0502040204020203" pitchFamily="34" charset="0"/>
              </a:rPr>
              <a:t> (Yellow </a:t>
            </a:r>
            <a:r>
              <a:rPr lang="en-US" altLang="ja-JP" sz="900" dirty="0" err="1">
                <a:latin typeface="Segoe UI" panose="020B0502040204020203" pitchFamily="34" charset="0"/>
                <a:cs typeface="Segoe UI" panose="020B0502040204020203" pitchFamily="34" charset="0"/>
              </a:rPr>
              <a:t>Jiuqu</a:t>
            </a:r>
            <a:r>
              <a:rPr lang="en-US" altLang="ja-JP" sz="900" dirty="0">
                <a:latin typeface="Segoe UI" panose="020B0502040204020203" pitchFamily="34" charset="0"/>
                <a:cs typeface="Segoe UI" panose="020B0502040204020203" pitchFamily="34" charset="0"/>
              </a:rPr>
              <a:t> / Domestic rice)</a:t>
            </a:r>
            <a:br>
              <a:rPr lang="en-US" altLang="ja-JP" sz="900" dirty="0">
                <a:latin typeface="Segoe UI" panose="020B0502040204020203" pitchFamily="34" charset="0"/>
                <a:cs typeface="Segoe UI" panose="020B0502040204020203" pitchFamily="34" charset="0"/>
              </a:rPr>
            </a:b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Contents / </a:t>
            </a: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720ml</a:t>
            </a:r>
            <a:br>
              <a:rPr lang="en-US" altLang="ja-JP" sz="900" dirty="0">
                <a:latin typeface="Segoe UI" panose="020B0502040204020203" pitchFamily="34" charset="0"/>
                <a:cs typeface="Segoe UI" panose="020B0502040204020203" pitchFamily="34" charset="0"/>
              </a:rPr>
            </a:b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Distillation method / atmospheric pressure single distillation</a:t>
            </a:r>
          </a:p>
          <a:p>
            <a:r>
              <a:rPr lang="ja-JP" altLang="en-US" sz="900">
                <a:latin typeface="Segoe UI" panose="020B0502040204020203" pitchFamily="34" charset="0"/>
                <a:cs typeface="Segoe UI" panose="020B0502040204020203" pitchFamily="34" charset="0"/>
              </a:rPr>
              <a:t>★</a:t>
            </a:r>
            <a:r>
              <a:rPr lang="en-US" altLang="ja-JP" sz="900" dirty="0">
                <a:latin typeface="Segoe UI" panose="020B0502040204020203" pitchFamily="34" charset="0"/>
                <a:cs typeface="Segoe UI" panose="020B0502040204020203" pitchFamily="34" charset="0"/>
              </a:rPr>
              <a:t>Limited label</a:t>
            </a:r>
          </a:p>
          <a:p>
            <a:endParaRPr lang="en-US" altLang="ja-JP" sz="900" dirty="0"/>
          </a:p>
          <a:p>
            <a:endParaRPr lang="ja-JP" altLang="en-US"/>
          </a:p>
        </p:txBody>
      </p:sp>
      <p:sp>
        <p:nvSpPr>
          <p:cNvPr id="21" name="テキスト プレースホルダー 9">
            <a:extLst>
              <a:ext uri="{FF2B5EF4-FFF2-40B4-BE49-F238E27FC236}">
                <a16:creationId xmlns:a16="http://schemas.microsoft.com/office/drawing/2014/main" id="{08DF708F-3DC8-2541-A152-1E7CE443818F}"/>
              </a:ext>
            </a:extLst>
          </p:cNvPr>
          <p:cNvSpPr txBox="1">
            <a:spLocks/>
          </p:cNvSpPr>
          <p:nvPr/>
        </p:nvSpPr>
        <p:spPr>
          <a:xfrm>
            <a:off x="497188" y="7773173"/>
            <a:ext cx="3139050" cy="266007"/>
          </a:xfrm>
          <a:prstGeom prst="rect">
            <a:avLst/>
          </a:prstGeom>
        </p:spPr>
        <p:txBody>
          <a:bodyPr vert="horz" lIns="91440" tIns="45720" rIns="91440" bIns="45720" rtlCol="0">
            <a:no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kumimoji="1" sz="2000" b="1" kern="120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r>
              <a:rPr lang="en-US" altLang="ja-JP" sz="1600" dirty="0" err="1">
                <a:latin typeface="Segoe UI" panose="020B0502040204020203" pitchFamily="34" charset="0"/>
                <a:cs typeface="Segoe UI" panose="020B0502040204020203" pitchFamily="34" charset="0"/>
              </a:rPr>
              <a:t>Kichicho</a:t>
            </a:r>
            <a:r>
              <a:rPr lang="en-US" altLang="ja-JP" sz="1600" dirty="0">
                <a:latin typeface="Segoe UI" panose="020B0502040204020203" pitchFamily="34" charset="0"/>
                <a:cs typeface="Segoe UI" panose="020B0502040204020203" pitchFamily="34" charset="0"/>
              </a:rPr>
              <a:t> </a:t>
            </a:r>
            <a:r>
              <a:rPr lang="en-US" altLang="ja-JP" sz="1600" dirty="0" err="1">
                <a:latin typeface="Segoe UI" panose="020B0502040204020203" pitchFamily="34" charset="0"/>
                <a:cs typeface="Segoe UI" panose="020B0502040204020203" pitchFamily="34" charset="0"/>
              </a:rPr>
              <a:t>Houzan</a:t>
            </a:r>
            <a:endParaRPr lang="en-US" altLang="ja-JP" sz="1600" dirty="0">
              <a:latin typeface="Segoe UI" panose="020B0502040204020203" pitchFamily="34" charset="0"/>
              <a:cs typeface="Segoe UI" panose="020B0502040204020203" pitchFamily="34" charset="0"/>
            </a:endParaRPr>
          </a:p>
          <a:p>
            <a:endParaRPr lang="en-US" altLang="ja-JP" sz="1400" dirty="0"/>
          </a:p>
          <a:p>
            <a:endParaRPr lang="ja-JP" altLang="en-US" sz="1400"/>
          </a:p>
        </p:txBody>
      </p:sp>
      <p:sp>
        <p:nvSpPr>
          <p:cNvPr id="22" name="テキスト プレースホルダー 9">
            <a:extLst>
              <a:ext uri="{FF2B5EF4-FFF2-40B4-BE49-F238E27FC236}">
                <a16:creationId xmlns:a16="http://schemas.microsoft.com/office/drawing/2014/main" id="{A8D50494-41A5-AE78-1F2C-4040BEA25819}"/>
              </a:ext>
            </a:extLst>
          </p:cNvPr>
          <p:cNvSpPr txBox="1">
            <a:spLocks/>
          </p:cNvSpPr>
          <p:nvPr/>
        </p:nvSpPr>
        <p:spPr>
          <a:xfrm>
            <a:off x="3914688" y="7773173"/>
            <a:ext cx="3139050" cy="296625"/>
          </a:xfrm>
          <a:prstGeom prst="rect">
            <a:avLst/>
          </a:prstGeom>
        </p:spPr>
        <p:txBody>
          <a:bodyPr vert="horz" lIns="91440" tIns="45720" rIns="91440" bIns="45720" rtlCol="0">
            <a:no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kumimoji="1" sz="2000" b="1" kern="120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r>
              <a:rPr lang="en-US" altLang="ja-JP" sz="1600" dirty="0" err="1">
                <a:latin typeface="Segoe UI" panose="020B0502040204020203" pitchFamily="34" charset="0"/>
                <a:cs typeface="Segoe UI" panose="020B0502040204020203" pitchFamily="34" charset="0"/>
              </a:rPr>
              <a:t>Hitotsubu</a:t>
            </a:r>
            <a:r>
              <a:rPr lang="en-US" altLang="ja-JP" sz="1600" dirty="0">
                <a:latin typeface="Segoe UI" panose="020B0502040204020203" pitchFamily="34" charset="0"/>
                <a:cs typeface="Segoe UI" panose="020B0502040204020203" pitchFamily="34" charset="0"/>
              </a:rPr>
              <a:t> no </a:t>
            </a:r>
            <a:r>
              <a:rPr lang="en-US" altLang="ja-JP" sz="1600" dirty="0" err="1">
                <a:latin typeface="Segoe UI" panose="020B0502040204020203" pitchFamily="34" charset="0"/>
                <a:cs typeface="Segoe UI" panose="020B0502040204020203" pitchFamily="34" charset="0"/>
              </a:rPr>
              <a:t>Mugi</a:t>
            </a:r>
            <a:endParaRPr lang="en-US" altLang="ja-JP" sz="1600" dirty="0">
              <a:latin typeface="Segoe UI" panose="020B0502040204020203" pitchFamily="34" charset="0"/>
              <a:cs typeface="Segoe UI" panose="020B0502040204020203" pitchFamily="34" charset="0"/>
            </a:endParaRPr>
          </a:p>
          <a:p>
            <a:endParaRPr lang="en-US" altLang="ja-JP" sz="1400" dirty="0"/>
          </a:p>
        </p:txBody>
      </p:sp>
      <p:sp>
        <p:nvSpPr>
          <p:cNvPr id="25" name="テキスト プレースホルダー 10">
            <a:extLst>
              <a:ext uri="{FF2B5EF4-FFF2-40B4-BE49-F238E27FC236}">
                <a16:creationId xmlns:a16="http://schemas.microsoft.com/office/drawing/2014/main" id="{AC260257-E49B-570C-78FB-9605350ACC56}"/>
              </a:ext>
            </a:extLst>
          </p:cNvPr>
          <p:cNvSpPr txBox="1">
            <a:spLocks/>
          </p:cNvSpPr>
          <p:nvPr/>
        </p:nvSpPr>
        <p:spPr>
          <a:xfrm>
            <a:off x="353433" y="8144677"/>
            <a:ext cx="2875904" cy="2286809"/>
          </a:xfrm>
          <a:prstGeom prst="rect">
            <a:avLst/>
          </a:prstGeom>
        </p:spPr>
        <p:txBody>
          <a:bodyPr vert="horz" lIns="91440" tIns="45720" rIns="91440" bIns="45720" rtlCol="0">
            <a:no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kumimoji="1" sz="1100" b="0" kern="120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r>
              <a:rPr lang="en-US" altLang="ja-JP" sz="900" dirty="0">
                <a:latin typeface="Segoe UI" panose="020B0502040204020203" pitchFamily="34" charset="0"/>
                <a:cs typeface="Segoe UI" panose="020B0502040204020203" pitchFamily="34" charset="0"/>
              </a:rPr>
              <a:t>Prepared with black </a:t>
            </a:r>
            <a:r>
              <a:rPr lang="en-US" altLang="ja-JP" sz="900" dirty="0" err="1">
                <a:latin typeface="Segoe UI" panose="020B0502040204020203" pitchFamily="34" charset="0"/>
                <a:cs typeface="Segoe UI" panose="020B0502040204020203" pitchFamily="34" charset="0"/>
              </a:rPr>
              <a:t>jiuqu</a:t>
            </a:r>
            <a:r>
              <a:rPr lang="en-US" altLang="ja-JP" sz="900" dirty="0">
                <a:latin typeface="Segoe UI" panose="020B0502040204020203" pitchFamily="34" charset="0"/>
                <a:cs typeface="Segoe UI" panose="020B0502040204020203" pitchFamily="34" charset="0"/>
              </a:rPr>
              <a:t>. You can enjoy a rich aroma and deep taste when you divide it with hot water. The fragrance that tickles the nose with the steam rising from the glass is as refreshing and refreshing as the aftertaste. This is a deeper version of the royal road of Imo Shochu. First of all, with hot water.</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Alcohol content / 25 degrees</a:t>
            </a:r>
            <a:br>
              <a:rPr lang="en-US" altLang="ja-JP" sz="900" dirty="0">
                <a:latin typeface="Segoe UI" panose="020B0502040204020203" pitchFamily="34" charset="0"/>
                <a:cs typeface="Segoe UI" panose="020B0502040204020203" pitchFamily="34" charset="0"/>
              </a:rPr>
            </a:b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Ingredient name / Sweet potato (</a:t>
            </a:r>
            <a:r>
              <a:rPr lang="en-US" altLang="ja-JP" sz="900" dirty="0" err="1">
                <a:latin typeface="Segoe UI" panose="020B0502040204020203" pitchFamily="34" charset="0"/>
                <a:cs typeface="Segoe UI" panose="020B0502040204020203" pitchFamily="34" charset="0"/>
              </a:rPr>
              <a:t>Kogane</a:t>
            </a:r>
            <a:r>
              <a:rPr lang="en-US" altLang="ja-JP" sz="900" dirty="0">
                <a:latin typeface="Segoe UI" panose="020B0502040204020203" pitchFamily="34" charset="0"/>
                <a:cs typeface="Segoe UI" panose="020B0502040204020203" pitchFamily="34" charset="0"/>
              </a:rPr>
              <a:t> </a:t>
            </a:r>
            <a:r>
              <a:rPr lang="en-US" altLang="ja-JP" sz="900" dirty="0" err="1">
                <a:latin typeface="Segoe UI" panose="020B0502040204020203" pitchFamily="34" charset="0"/>
                <a:cs typeface="Segoe UI" panose="020B0502040204020203" pitchFamily="34" charset="0"/>
              </a:rPr>
              <a:t>sengan</a:t>
            </a:r>
            <a:r>
              <a:rPr lang="en-US" altLang="ja-JP" sz="900" dirty="0">
                <a:latin typeface="Segoe UI" panose="020B0502040204020203" pitchFamily="34" charset="0"/>
                <a:cs typeface="Segoe UI" panose="020B0502040204020203" pitchFamily="34" charset="0"/>
              </a:rPr>
              <a:t> from Kagoshima prefecture) </a:t>
            </a:r>
            <a:br>
              <a:rPr lang="en-US" altLang="ja-JP" sz="900" dirty="0">
                <a:latin typeface="Segoe UI" panose="020B0502040204020203" pitchFamily="34" charset="0"/>
                <a:cs typeface="Segoe UI" panose="020B0502040204020203" pitchFamily="34" charset="0"/>
              </a:rPr>
            </a:b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Rice </a:t>
            </a:r>
            <a:r>
              <a:rPr lang="en-US" altLang="ja-JP" sz="900" dirty="0" err="1">
                <a:latin typeface="Segoe UI" panose="020B0502040204020203" pitchFamily="34" charset="0"/>
                <a:cs typeface="Segoe UI" panose="020B0502040204020203" pitchFamily="34" charset="0"/>
              </a:rPr>
              <a:t>Jiuqu</a:t>
            </a:r>
            <a:r>
              <a:rPr lang="en-US" altLang="ja-JP" sz="900" dirty="0">
                <a:latin typeface="Segoe UI" panose="020B0502040204020203" pitchFamily="34" charset="0"/>
                <a:cs typeface="Segoe UI" panose="020B0502040204020203" pitchFamily="34" charset="0"/>
              </a:rPr>
              <a:t> (Black </a:t>
            </a:r>
            <a:r>
              <a:rPr lang="en-US" altLang="ja-JP" sz="900" dirty="0" err="1">
                <a:latin typeface="Segoe UI" panose="020B0502040204020203" pitchFamily="34" charset="0"/>
                <a:cs typeface="Segoe UI" panose="020B0502040204020203" pitchFamily="34" charset="0"/>
              </a:rPr>
              <a:t>Jiuqu</a:t>
            </a:r>
            <a:r>
              <a:rPr lang="en-US" altLang="ja-JP" sz="900" dirty="0">
                <a:latin typeface="Segoe UI" panose="020B0502040204020203" pitchFamily="34" charset="0"/>
                <a:cs typeface="Segoe UI" panose="020B0502040204020203" pitchFamily="34" charset="0"/>
              </a:rPr>
              <a:t> / Domestic rice)</a:t>
            </a:r>
            <a:br>
              <a:rPr lang="en-US" altLang="ja-JP" sz="900" dirty="0">
                <a:latin typeface="Segoe UI" panose="020B0502040204020203" pitchFamily="34" charset="0"/>
                <a:cs typeface="Segoe UI" panose="020B0502040204020203" pitchFamily="34" charset="0"/>
              </a:rPr>
            </a:b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Contents / 1800ml </a:t>
            </a: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720ml</a:t>
            </a:r>
            <a:br>
              <a:rPr lang="en-US" altLang="ja-JP" sz="900" dirty="0">
                <a:latin typeface="Segoe UI" panose="020B0502040204020203" pitchFamily="34" charset="0"/>
                <a:cs typeface="Segoe UI" panose="020B0502040204020203" pitchFamily="34" charset="0"/>
              </a:rPr>
            </a:b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Distillation method / atmospheric pressure single distillation</a:t>
            </a:r>
          </a:p>
          <a:p>
            <a:endParaRPr lang="en-US" altLang="ja-JP" dirty="0"/>
          </a:p>
          <a:p>
            <a:endParaRPr lang="ja-JP" altLang="en-US"/>
          </a:p>
        </p:txBody>
      </p:sp>
      <p:sp>
        <p:nvSpPr>
          <p:cNvPr id="26" name="テキスト プレースホルダー 10">
            <a:extLst>
              <a:ext uri="{FF2B5EF4-FFF2-40B4-BE49-F238E27FC236}">
                <a16:creationId xmlns:a16="http://schemas.microsoft.com/office/drawing/2014/main" id="{E40CF0F5-10BB-3FBE-1AFB-5363D1040661}"/>
              </a:ext>
            </a:extLst>
          </p:cNvPr>
          <p:cNvSpPr txBox="1">
            <a:spLocks/>
          </p:cNvSpPr>
          <p:nvPr/>
        </p:nvSpPr>
        <p:spPr>
          <a:xfrm>
            <a:off x="3902008" y="8144677"/>
            <a:ext cx="3139050" cy="2020867"/>
          </a:xfrm>
          <a:prstGeom prst="rect">
            <a:avLst/>
          </a:prstGeom>
        </p:spPr>
        <p:txBody>
          <a:bodyPr vert="horz" lIns="91440" tIns="45720" rIns="91440" bIns="45720" rtlCol="0">
            <a:no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kumimoji="1" sz="1100" b="0" kern="120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r>
              <a:rPr lang="en-US" altLang="ja-JP" sz="900" dirty="0">
                <a:latin typeface="Segoe UI" panose="020B0502040204020203" pitchFamily="34" charset="0"/>
                <a:cs typeface="Segoe UI" panose="020B0502040204020203" pitchFamily="34" charset="0"/>
              </a:rPr>
              <a:t>Light aroma, deep and round taste. The normal pressure indirect distillation cultivated with potatoes brings out the deliciousness of wheat. The standing scent has a sharp impression, and the base scent has the aroma of wheat. It is a popular one for rock and water. There must be a discovery that sets it apart from the barley shochu you know.</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Alcohol content / 25 degrees</a:t>
            </a:r>
            <a:br>
              <a:rPr lang="en-US" altLang="ja-JP" sz="900" dirty="0">
                <a:latin typeface="Segoe UI" panose="020B0502040204020203" pitchFamily="34" charset="0"/>
                <a:cs typeface="Segoe UI" panose="020B0502040204020203" pitchFamily="34" charset="0"/>
              </a:rPr>
            </a:b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Ingredient name / Barley / Barley </a:t>
            </a:r>
            <a:r>
              <a:rPr lang="en-US" altLang="ja-JP" sz="900" dirty="0" err="1">
                <a:latin typeface="Segoe UI" panose="020B0502040204020203" pitchFamily="34" charset="0"/>
                <a:cs typeface="Segoe UI" panose="020B0502040204020203" pitchFamily="34" charset="0"/>
              </a:rPr>
              <a:t>Jiuqu</a:t>
            </a:r>
            <a:br>
              <a:rPr lang="en-US" altLang="ja-JP" sz="900" dirty="0">
                <a:latin typeface="Segoe UI" panose="020B0502040204020203" pitchFamily="34" charset="0"/>
                <a:cs typeface="Segoe UI" panose="020B0502040204020203" pitchFamily="34" charset="0"/>
              </a:rPr>
            </a:b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Contents / 1800ml </a:t>
            </a: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720ml</a:t>
            </a:r>
            <a:br>
              <a:rPr lang="en-US" altLang="ja-JP" sz="900" dirty="0">
                <a:latin typeface="Segoe UI" panose="020B0502040204020203" pitchFamily="34" charset="0"/>
                <a:cs typeface="Segoe UI" panose="020B0502040204020203" pitchFamily="34" charset="0"/>
              </a:rPr>
            </a:b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Distillation method / atmospheric pressure indirect distillation</a:t>
            </a:r>
          </a:p>
          <a:p>
            <a:endParaRPr lang="en-US" altLang="ja-JP" dirty="0"/>
          </a:p>
          <a:p>
            <a:endParaRPr lang="ja-JP" altLang="en-US"/>
          </a:p>
        </p:txBody>
      </p:sp>
      <p:sp>
        <p:nvSpPr>
          <p:cNvPr id="2" name="テキスト ボックス 1">
            <a:extLst>
              <a:ext uri="{FF2B5EF4-FFF2-40B4-BE49-F238E27FC236}">
                <a16:creationId xmlns:a16="http://schemas.microsoft.com/office/drawing/2014/main" id="{0A1C4031-01F9-C45C-EC67-1089CEE0FFD2}"/>
              </a:ext>
            </a:extLst>
          </p:cNvPr>
          <p:cNvSpPr txBox="1"/>
          <p:nvPr/>
        </p:nvSpPr>
        <p:spPr>
          <a:xfrm>
            <a:off x="6539884" y="1019530"/>
            <a:ext cx="773555" cy="276999"/>
          </a:xfrm>
          <a:prstGeom prst="rect">
            <a:avLst/>
          </a:prstGeom>
          <a:noFill/>
        </p:spPr>
        <p:txBody>
          <a:bodyPr wrap="square" rtlCol="0">
            <a:spAutoFit/>
          </a:bodyPr>
          <a:lstStyle/>
          <a:p>
            <a:pPr algn="ctr"/>
            <a:r>
              <a:rPr kumimoji="1" lang="en-US" altLang="ja-JP" sz="1200" dirty="0">
                <a:solidFill>
                  <a:srgbClr val="A79243"/>
                </a:solidFill>
              </a:rPr>
              <a:t>Shochu</a:t>
            </a:r>
          </a:p>
        </p:txBody>
      </p:sp>
    </p:spTree>
    <p:extLst>
      <p:ext uri="{BB962C8B-B14F-4D97-AF65-F5344CB8AC3E}">
        <p14:creationId xmlns:p14="http://schemas.microsoft.com/office/powerpoint/2010/main" val="2927102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 y="0"/>
            <a:ext cx="7559675" cy="75871"/>
          </a:xfrm>
          <a:prstGeom prst="rect">
            <a:avLst/>
          </a:prstGeom>
          <a:solidFill>
            <a:srgbClr val="A79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1" y="10615942"/>
            <a:ext cx="7559675" cy="75871"/>
          </a:xfrm>
          <a:prstGeom prst="rect">
            <a:avLst/>
          </a:prstGeom>
          <a:solidFill>
            <a:srgbClr val="A79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353433" y="5491152"/>
            <a:ext cx="6830739" cy="45719"/>
          </a:xfrm>
          <a:prstGeom prst="rect">
            <a:avLst/>
          </a:prstGeom>
          <a:solidFill>
            <a:srgbClr val="C6B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プレースホルダー 9">
            <a:extLst>
              <a:ext uri="{FF2B5EF4-FFF2-40B4-BE49-F238E27FC236}">
                <a16:creationId xmlns:a16="http://schemas.microsoft.com/office/drawing/2014/main" id="{81A33349-13D6-ECBA-E41F-65D884E65A8C}"/>
              </a:ext>
            </a:extLst>
          </p:cNvPr>
          <p:cNvSpPr>
            <a:spLocks noGrp="1"/>
          </p:cNvSpPr>
          <p:nvPr>
            <p:ph type="body" sz="quarter" idx="24"/>
          </p:nvPr>
        </p:nvSpPr>
        <p:spPr>
          <a:xfrm>
            <a:off x="437168" y="2457236"/>
            <a:ext cx="2672233" cy="286989"/>
          </a:xfrm>
        </p:spPr>
        <p:txBody>
          <a:bodyPr/>
          <a:lstStyle/>
          <a:p>
            <a:r>
              <a:rPr lang="en-US" altLang="ja-JP" sz="1600" dirty="0" err="1">
                <a:latin typeface="Segoe UI" panose="020B0502040204020203" pitchFamily="34" charset="0"/>
                <a:cs typeface="Segoe UI" panose="020B0502040204020203" pitchFamily="34" charset="0"/>
              </a:rPr>
              <a:t>Hitotubu</a:t>
            </a:r>
            <a:r>
              <a:rPr lang="en-US" altLang="ja-JP" sz="1600" dirty="0">
                <a:latin typeface="Segoe UI" panose="020B0502040204020203" pitchFamily="34" charset="0"/>
                <a:cs typeface="Segoe UI" panose="020B0502040204020203" pitchFamily="34" charset="0"/>
              </a:rPr>
              <a:t> no </a:t>
            </a:r>
            <a:r>
              <a:rPr lang="en-US" altLang="ja-JP" sz="1600" dirty="0" err="1">
                <a:latin typeface="Segoe UI" panose="020B0502040204020203" pitchFamily="34" charset="0"/>
                <a:cs typeface="Segoe UI" panose="020B0502040204020203" pitchFamily="34" charset="0"/>
              </a:rPr>
              <a:t>Mugi</a:t>
            </a:r>
            <a:r>
              <a:rPr lang="en-US" altLang="ja-JP" sz="1600" dirty="0">
                <a:latin typeface="Segoe UI" panose="020B0502040204020203" pitchFamily="34" charset="0"/>
                <a:cs typeface="Segoe UI" panose="020B0502040204020203" pitchFamily="34" charset="0"/>
              </a:rPr>
              <a:t>  Toki </a:t>
            </a:r>
            <a:r>
              <a:rPr lang="en-US" altLang="ja-JP" sz="1600" dirty="0" err="1">
                <a:latin typeface="Segoe UI" panose="020B0502040204020203" pitchFamily="34" charset="0"/>
                <a:cs typeface="Segoe UI" panose="020B0502040204020203" pitchFamily="34" charset="0"/>
              </a:rPr>
              <a:t>Iri</a:t>
            </a:r>
            <a:endParaRPr lang="en-US" altLang="ja-JP" sz="1600" dirty="0">
              <a:latin typeface="Segoe UI" panose="020B0502040204020203" pitchFamily="34" charset="0"/>
              <a:cs typeface="Segoe UI" panose="020B0502040204020203" pitchFamily="34" charset="0"/>
            </a:endParaRPr>
          </a:p>
          <a:p>
            <a:endParaRPr lang="ja-JP" altLang="en-US" sz="1400"/>
          </a:p>
        </p:txBody>
      </p:sp>
      <p:sp>
        <p:nvSpPr>
          <p:cNvPr id="11" name="テキスト プレースホルダー 10">
            <a:extLst>
              <a:ext uri="{FF2B5EF4-FFF2-40B4-BE49-F238E27FC236}">
                <a16:creationId xmlns:a16="http://schemas.microsoft.com/office/drawing/2014/main" id="{B30E4870-B0A1-3011-06C3-A0CAA5A522A1}"/>
              </a:ext>
            </a:extLst>
          </p:cNvPr>
          <p:cNvSpPr>
            <a:spLocks noGrp="1"/>
          </p:cNvSpPr>
          <p:nvPr>
            <p:ph type="body" sz="quarter" idx="25"/>
          </p:nvPr>
        </p:nvSpPr>
        <p:spPr>
          <a:xfrm>
            <a:off x="437168" y="2831603"/>
            <a:ext cx="2672233" cy="2470355"/>
          </a:xfrm>
        </p:spPr>
        <p:txBody>
          <a:bodyPr/>
          <a:lstStyle/>
          <a:p>
            <a:r>
              <a:rPr lang="en-US" altLang="ja-JP" sz="900" dirty="0">
                <a:latin typeface="Segoe UI" panose="020B0502040204020203" pitchFamily="34" charset="0"/>
                <a:cs typeface="Segoe UI" panose="020B0502040204020203" pitchFamily="34" charset="0"/>
              </a:rPr>
              <a:t>Light aroma, deep and round taste. The normal pressure indirect distillation cultivated with potatoes brings out the deliciousness of wheat. The standing scent has a sharp impression, and the base scent has the aroma of wheat. It is a popular one for rock and water. There must be a discovery that sets it apart from the barley shochu you know.</a:t>
            </a:r>
          </a:p>
          <a:p>
            <a:r>
              <a:rPr lang="en-US" altLang="ja-JP" sz="900" dirty="0">
                <a:latin typeface="Segoe UI" panose="020B0502040204020203" pitchFamily="34" charset="0"/>
                <a:cs typeface="Segoe UI" panose="020B0502040204020203" pitchFamily="34" charset="0"/>
              </a:rPr>
              <a:t>There are dents on both sides to make it easier to hold a pottery bottle. It is a gem of barley shochu that is also recommended for drinking at home and keeping bottles at restaurants.</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Alcohol content / 25 degrees</a:t>
            </a:r>
            <a:br>
              <a:rPr lang="en-US" altLang="ja-JP" sz="900" dirty="0">
                <a:latin typeface="Segoe UI" panose="020B0502040204020203" pitchFamily="34" charset="0"/>
                <a:cs typeface="Segoe UI" panose="020B0502040204020203" pitchFamily="34" charset="0"/>
              </a:rPr>
            </a:b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Ingredient name / Barley / Barley </a:t>
            </a:r>
            <a:r>
              <a:rPr lang="en-US" altLang="ja-JP" sz="900" dirty="0" err="1">
                <a:latin typeface="Segoe UI" panose="020B0502040204020203" pitchFamily="34" charset="0"/>
                <a:cs typeface="Segoe UI" panose="020B0502040204020203" pitchFamily="34" charset="0"/>
              </a:rPr>
              <a:t>Jiuqu</a:t>
            </a:r>
            <a:br>
              <a:rPr lang="en-US" altLang="ja-JP" sz="900" dirty="0">
                <a:latin typeface="Segoe UI" panose="020B0502040204020203" pitchFamily="34" charset="0"/>
                <a:cs typeface="Segoe UI" panose="020B0502040204020203" pitchFamily="34" charset="0"/>
              </a:rPr>
            </a:b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Contents / 1800ml </a:t>
            </a: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720ml</a:t>
            </a:r>
            <a:br>
              <a:rPr lang="en-US" altLang="ja-JP" sz="900" dirty="0">
                <a:latin typeface="Segoe UI" panose="020B0502040204020203" pitchFamily="34" charset="0"/>
                <a:cs typeface="Segoe UI" panose="020B0502040204020203" pitchFamily="34" charset="0"/>
              </a:rPr>
            </a:b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Distillation method / atmospheric pressure indirect distillation</a:t>
            </a:r>
            <a:endParaRPr lang="ja-JP" altLang="en-US" sz="900">
              <a:latin typeface="Segoe UI" panose="020B0502040204020203" pitchFamily="34" charset="0"/>
              <a:cs typeface="Segoe UI" panose="020B0502040204020203" pitchFamily="34" charset="0"/>
            </a:endParaRPr>
          </a:p>
        </p:txBody>
      </p:sp>
      <p:grpSp>
        <p:nvGrpSpPr>
          <p:cNvPr id="18" name="グループ化 17"/>
          <p:cNvGrpSpPr/>
          <p:nvPr/>
        </p:nvGrpSpPr>
        <p:grpSpPr>
          <a:xfrm>
            <a:off x="-1351721" y="-5935"/>
            <a:ext cx="1146915" cy="389885"/>
            <a:chOff x="-4837043" y="1470991"/>
            <a:chExt cx="1351721" cy="459508"/>
          </a:xfrm>
        </p:grpSpPr>
        <p:sp>
          <p:nvSpPr>
            <p:cNvPr id="19" name="正方形/長方形 18"/>
            <p:cNvSpPr/>
            <p:nvPr/>
          </p:nvSpPr>
          <p:spPr>
            <a:xfrm>
              <a:off x="-4837043" y="1470991"/>
              <a:ext cx="1351721" cy="437322"/>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0" name="テキスト ボックス 19"/>
            <p:cNvSpPr txBox="1"/>
            <p:nvPr/>
          </p:nvSpPr>
          <p:spPr>
            <a:xfrm>
              <a:off x="-4587399" y="1531489"/>
              <a:ext cx="852432" cy="399010"/>
            </a:xfrm>
            <a:prstGeom prst="rect">
              <a:avLst/>
            </a:prstGeom>
            <a:noFill/>
          </p:spPr>
          <p:txBody>
            <a:bodyPr wrap="none" rtlCol="0">
              <a:spAutoFit/>
            </a:bodyPr>
            <a:lstStyle/>
            <a:p>
              <a:pPr algn="ctr"/>
              <a:r>
                <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rPr>
                <a:t>表面</a:t>
              </a:r>
              <a:r>
                <a:rPr kumimoji="1" lang="en-US" altLang="ja-JP" sz="1600" dirty="0">
                  <a:latin typeface="メイリオ" panose="020B0604030504040204" pitchFamily="50" charset="-128"/>
                  <a:ea typeface="メイリオ" panose="020B0604030504040204" pitchFamily="50" charset="-128"/>
                  <a:cs typeface="メイリオ" panose="020B0604030504040204" pitchFamily="50" charset="-128"/>
                </a:rPr>
                <a:t>2</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1026" name="Picture 2" descr="西酒造株式会社 - YouTube">
            <a:extLst>
              <a:ext uri="{FF2B5EF4-FFF2-40B4-BE49-F238E27FC236}">
                <a16:creationId xmlns:a16="http://schemas.microsoft.com/office/drawing/2014/main" id="{30EAF060-959F-1969-CB75-AFE8322219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5268" y="318878"/>
            <a:ext cx="839152" cy="839152"/>
          </a:xfrm>
          <a:prstGeom prst="rect">
            <a:avLst/>
          </a:prstGeom>
          <a:noFill/>
          <a:extLst>
            <a:ext uri="{909E8E84-426E-40DD-AFC4-6F175D3DCCD1}">
              <a14:hiddenFill xmlns:a14="http://schemas.microsoft.com/office/drawing/2010/main">
                <a:solidFill>
                  <a:srgbClr val="FFFFFF"/>
                </a:solidFill>
              </a14:hiddenFill>
            </a:ext>
          </a:extLst>
        </p:spPr>
      </p:pic>
      <p:pic>
        <p:nvPicPr>
          <p:cNvPr id="22" name="図 21">
            <a:extLst>
              <a:ext uri="{FF2B5EF4-FFF2-40B4-BE49-F238E27FC236}">
                <a16:creationId xmlns:a16="http://schemas.microsoft.com/office/drawing/2014/main" id="{9F1EBFD4-183B-0F4C-84BF-D19D9B2C91DE}"/>
              </a:ext>
            </a:extLst>
          </p:cNvPr>
          <p:cNvPicPr>
            <a:picLocks noChangeAspect="1"/>
          </p:cNvPicPr>
          <p:nvPr/>
        </p:nvPicPr>
        <p:blipFill>
          <a:blip r:embed="rId3"/>
          <a:stretch>
            <a:fillRect/>
          </a:stretch>
        </p:blipFill>
        <p:spPr>
          <a:xfrm>
            <a:off x="4577843" y="605580"/>
            <a:ext cx="1435568" cy="1435568"/>
          </a:xfrm>
          <a:prstGeom prst="rect">
            <a:avLst/>
          </a:prstGeom>
        </p:spPr>
      </p:pic>
      <p:pic>
        <p:nvPicPr>
          <p:cNvPr id="24" name="図 23">
            <a:extLst>
              <a:ext uri="{FF2B5EF4-FFF2-40B4-BE49-F238E27FC236}">
                <a16:creationId xmlns:a16="http://schemas.microsoft.com/office/drawing/2014/main" id="{7ABB1202-BF50-D84A-A59B-7B6C868366B9}"/>
              </a:ext>
            </a:extLst>
          </p:cNvPr>
          <p:cNvPicPr>
            <a:picLocks noChangeAspect="1"/>
          </p:cNvPicPr>
          <p:nvPr/>
        </p:nvPicPr>
        <p:blipFill>
          <a:blip r:embed="rId4"/>
          <a:stretch>
            <a:fillRect/>
          </a:stretch>
        </p:blipFill>
        <p:spPr>
          <a:xfrm>
            <a:off x="5036276" y="5635822"/>
            <a:ext cx="518705" cy="1897987"/>
          </a:xfrm>
          <a:prstGeom prst="rect">
            <a:avLst/>
          </a:prstGeom>
        </p:spPr>
      </p:pic>
      <p:pic>
        <p:nvPicPr>
          <p:cNvPr id="27" name="図 26">
            <a:extLst>
              <a:ext uri="{FF2B5EF4-FFF2-40B4-BE49-F238E27FC236}">
                <a16:creationId xmlns:a16="http://schemas.microsoft.com/office/drawing/2014/main" id="{9EE931C9-E65F-2850-2406-AEFC2D22314E}"/>
              </a:ext>
            </a:extLst>
          </p:cNvPr>
          <p:cNvPicPr>
            <a:picLocks noChangeAspect="1"/>
          </p:cNvPicPr>
          <p:nvPr/>
        </p:nvPicPr>
        <p:blipFill>
          <a:blip r:embed="rId5"/>
          <a:stretch>
            <a:fillRect/>
          </a:stretch>
        </p:blipFill>
        <p:spPr>
          <a:xfrm>
            <a:off x="976392" y="427711"/>
            <a:ext cx="1143433" cy="1905721"/>
          </a:xfrm>
          <a:prstGeom prst="rect">
            <a:avLst/>
          </a:prstGeom>
        </p:spPr>
      </p:pic>
      <p:pic>
        <p:nvPicPr>
          <p:cNvPr id="16" name="図 15">
            <a:extLst>
              <a:ext uri="{FF2B5EF4-FFF2-40B4-BE49-F238E27FC236}">
                <a16:creationId xmlns:a16="http://schemas.microsoft.com/office/drawing/2014/main" id="{4BAEFBDB-034D-C1FF-4ADE-D450B957273C}"/>
              </a:ext>
            </a:extLst>
          </p:cNvPr>
          <p:cNvPicPr>
            <a:picLocks noChangeAspect="1"/>
          </p:cNvPicPr>
          <p:nvPr/>
        </p:nvPicPr>
        <p:blipFill>
          <a:blip r:embed="rId6"/>
          <a:stretch>
            <a:fillRect/>
          </a:stretch>
        </p:blipFill>
        <p:spPr>
          <a:xfrm>
            <a:off x="756194" y="5648410"/>
            <a:ext cx="1767206" cy="1896973"/>
          </a:xfrm>
          <a:prstGeom prst="rect">
            <a:avLst/>
          </a:prstGeom>
        </p:spPr>
      </p:pic>
      <p:sp>
        <p:nvSpPr>
          <p:cNvPr id="15" name="テキスト プレースホルダー 9">
            <a:extLst>
              <a:ext uri="{FF2B5EF4-FFF2-40B4-BE49-F238E27FC236}">
                <a16:creationId xmlns:a16="http://schemas.microsoft.com/office/drawing/2014/main" id="{CCD79F7F-7653-66F4-8F8A-BB6CA2586AA2}"/>
              </a:ext>
            </a:extLst>
          </p:cNvPr>
          <p:cNvSpPr txBox="1">
            <a:spLocks/>
          </p:cNvSpPr>
          <p:nvPr/>
        </p:nvSpPr>
        <p:spPr>
          <a:xfrm>
            <a:off x="3930542" y="2457236"/>
            <a:ext cx="3404335" cy="286989"/>
          </a:xfrm>
          <a:prstGeom prst="rect">
            <a:avLst/>
          </a:prstGeom>
        </p:spPr>
        <p:txBody>
          <a:bodyPr vert="horz" lIns="91440" tIns="45720" rIns="91440" bIns="45720" rtlCol="0">
            <a:no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kumimoji="1" sz="2000" b="1" kern="120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r>
              <a:rPr lang="en-US" altLang="ja-JP" sz="1600" dirty="0" err="1">
                <a:latin typeface="Segoe UI" panose="020B0502040204020203" pitchFamily="34" charset="0"/>
                <a:cs typeface="Segoe UI" panose="020B0502040204020203" pitchFamily="34" charset="0"/>
              </a:rPr>
              <a:t>Hitotubu</a:t>
            </a:r>
            <a:r>
              <a:rPr lang="en-US" altLang="ja-JP" sz="1600" dirty="0">
                <a:latin typeface="Segoe UI" panose="020B0502040204020203" pitchFamily="34" charset="0"/>
                <a:cs typeface="Segoe UI" panose="020B0502040204020203" pitchFamily="34" charset="0"/>
              </a:rPr>
              <a:t> no </a:t>
            </a:r>
            <a:r>
              <a:rPr lang="en-US" altLang="ja-JP" sz="1600" dirty="0" err="1">
                <a:latin typeface="Segoe UI" panose="020B0502040204020203" pitchFamily="34" charset="0"/>
                <a:cs typeface="Segoe UI" panose="020B0502040204020203" pitchFamily="34" charset="0"/>
              </a:rPr>
              <a:t>Mugi</a:t>
            </a:r>
            <a:r>
              <a:rPr lang="en-US" altLang="ja-JP" sz="1600" dirty="0">
                <a:latin typeface="Segoe UI" panose="020B0502040204020203" pitchFamily="34" charset="0"/>
                <a:cs typeface="Segoe UI" panose="020B0502040204020203" pitchFamily="34" charset="0"/>
              </a:rPr>
              <a:t> (</a:t>
            </a:r>
            <a:r>
              <a:rPr lang="en-US" altLang="ja-JP" sz="1600" dirty="0" err="1">
                <a:latin typeface="Segoe UI" panose="020B0502040204020203" pitchFamily="34" charset="0"/>
                <a:cs typeface="Segoe UI" panose="020B0502040204020203" pitchFamily="34" charset="0"/>
              </a:rPr>
              <a:t>keshōhako</a:t>
            </a:r>
            <a:r>
              <a:rPr lang="en-US" altLang="ja-JP" sz="1600" dirty="0">
                <a:latin typeface="Segoe UI" panose="020B0502040204020203" pitchFamily="34" charset="0"/>
                <a:cs typeface="Segoe UI" panose="020B0502040204020203" pitchFamily="34" charset="0"/>
              </a:rPr>
              <a:t>)</a:t>
            </a:r>
          </a:p>
          <a:p>
            <a:endParaRPr lang="ja-JP" altLang="en-US" sz="1400"/>
          </a:p>
        </p:txBody>
      </p:sp>
      <p:sp>
        <p:nvSpPr>
          <p:cNvPr id="17" name="テキスト プレースホルダー 9">
            <a:extLst>
              <a:ext uri="{FF2B5EF4-FFF2-40B4-BE49-F238E27FC236}">
                <a16:creationId xmlns:a16="http://schemas.microsoft.com/office/drawing/2014/main" id="{4A889AB6-E885-0423-DD0D-F199D0C6F614}"/>
              </a:ext>
            </a:extLst>
          </p:cNvPr>
          <p:cNvSpPr txBox="1">
            <a:spLocks/>
          </p:cNvSpPr>
          <p:nvPr/>
        </p:nvSpPr>
        <p:spPr>
          <a:xfrm>
            <a:off x="437168" y="7632761"/>
            <a:ext cx="2218317" cy="295763"/>
          </a:xfrm>
          <a:prstGeom prst="rect">
            <a:avLst/>
          </a:prstGeom>
        </p:spPr>
        <p:txBody>
          <a:bodyPr vert="horz" lIns="91440" tIns="45720" rIns="91440" bIns="45720" rtlCol="0">
            <a:no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kumimoji="1" sz="2000" b="1" kern="120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r>
              <a:rPr lang="en-US" altLang="ja-JP" sz="1600" dirty="0">
                <a:latin typeface="Segoe UI" panose="020B0502040204020203" pitchFamily="34" charset="0"/>
                <a:cs typeface="Segoe UI" panose="020B0502040204020203" pitchFamily="34" charset="0"/>
              </a:rPr>
              <a:t>Satsuma </a:t>
            </a:r>
            <a:r>
              <a:rPr lang="en-US" altLang="ja-JP" sz="1600" dirty="0" err="1">
                <a:latin typeface="Segoe UI" panose="020B0502040204020203" pitchFamily="34" charset="0"/>
                <a:cs typeface="Segoe UI" panose="020B0502040204020203" pitchFamily="34" charset="0"/>
              </a:rPr>
              <a:t>Houzan</a:t>
            </a:r>
            <a:endParaRPr lang="en-US" altLang="ja-JP" sz="1600" dirty="0">
              <a:latin typeface="Segoe UI" panose="020B0502040204020203" pitchFamily="34" charset="0"/>
              <a:cs typeface="Segoe UI" panose="020B0502040204020203" pitchFamily="34" charset="0"/>
            </a:endParaRPr>
          </a:p>
          <a:p>
            <a:endParaRPr lang="ja-JP" altLang="en-US" sz="1400"/>
          </a:p>
        </p:txBody>
      </p:sp>
      <p:sp>
        <p:nvSpPr>
          <p:cNvPr id="21" name="テキスト プレースホルダー 9">
            <a:extLst>
              <a:ext uri="{FF2B5EF4-FFF2-40B4-BE49-F238E27FC236}">
                <a16:creationId xmlns:a16="http://schemas.microsoft.com/office/drawing/2014/main" id="{1ED6A778-A514-2EAF-7DA3-22F78C54CFAE}"/>
              </a:ext>
            </a:extLst>
          </p:cNvPr>
          <p:cNvSpPr txBox="1">
            <a:spLocks/>
          </p:cNvSpPr>
          <p:nvPr/>
        </p:nvSpPr>
        <p:spPr>
          <a:xfrm>
            <a:off x="3931785" y="7632762"/>
            <a:ext cx="2727684" cy="295763"/>
          </a:xfrm>
          <a:prstGeom prst="rect">
            <a:avLst/>
          </a:prstGeom>
        </p:spPr>
        <p:txBody>
          <a:bodyPr vert="horz" lIns="91440" tIns="45720" rIns="91440" bIns="45720" rtlCol="0">
            <a:no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kumimoji="1" sz="2000" b="1" kern="120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r>
              <a:rPr lang="en-US" altLang="ja-JP" sz="1600" dirty="0">
                <a:latin typeface="Segoe UI" panose="020B0502040204020203" pitchFamily="34" charset="0"/>
                <a:cs typeface="Segoe UI" panose="020B0502040204020203" pitchFamily="34" charset="0"/>
              </a:rPr>
              <a:t>Satsuma </a:t>
            </a:r>
            <a:r>
              <a:rPr lang="en-US" altLang="ja-JP" sz="1600" dirty="0" err="1">
                <a:latin typeface="Segoe UI" panose="020B0502040204020203" pitchFamily="34" charset="0"/>
                <a:cs typeface="Segoe UI" panose="020B0502040204020203" pitchFamily="34" charset="0"/>
              </a:rPr>
              <a:t>Houzan</a:t>
            </a:r>
            <a:r>
              <a:rPr lang="en-US" altLang="ja-JP" sz="1600" dirty="0">
                <a:latin typeface="Segoe UI" panose="020B0502040204020203" pitchFamily="34" charset="0"/>
                <a:cs typeface="Segoe UI" panose="020B0502040204020203" pitchFamily="34" charset="0"/>
              </a:rPr>
              <a:t> </a:t>
            </a:r>
            <a:r>
              <a:rPr lang="en-US" altLang="ja-JP" sz="1600" dirty="0" err="1">
                <a:latin typeface="Segoe UI" panose="020B0502040204020203" pitchFamily="34" charset="0"/>
                <a:cs typeface="Segoe UI" panose="020B0502040204020203" pitchFamily="34" charset="0"/>
              </a:rPr>
              <a:t>kurokoji</a:t>
            </a:r>
            <a:endParaRPr lang="en-US" altLang="ja-JP" sz="1600" dirty="0">
              <a:latin typeface="Segoe UI" panose="020B0502040204020203" pitchFamily="34" charset="0"/>
              <a:cs typeface="Segoe UI" panose="020B0502040204020203" pitchFamily="34" charset="0"/>
            </a:endParaRPr>
          </a:p>
          <a:p>
            <a:endParaRPr lang="ja-JP" altLang="en-US" sz="1400"/>
          </a:p>
        </p:txBody>
      </p:sp>
      <p:sp>
        <p:nvSpPr>
          <p:cNvPr id="2" name="テキスト ボックス 1">
            <a:extLst>
              <a:ext uri="{FF2B5EF4-FFF2-40B4-BE49-F238E27FC236}">
                <a16:creationId xmlns:a16="http://schemas.microsoft.com/office/drawing/2014/main" id="{B3F78437-293D-15F1-0F77-25A18B10A7C4}"/>
              </a:ext>
            </a:extLst>
          </p:cNvPr>
          <p:cNvSpPr txBox="1"/>
          <p:nvPr/>
        </p:nvSpPr>
        <p:spPr>
          <a:xfrm>
            <a:off x="3930542" y="7975465"/>
            <a:ext cx="3102924" cy="2031325"/>
          </a:xfrm>
          <a:prstGeom prst="rect">
            <a:avLst/>
          </a:prstGeom>
          <a:noFill/>
        </p:spPr>
        <p:txBody>
          <a:bodyPr wrap="square" rtlCol="0">
            <a:spAutoFit/>
          </a:bodyPr>
          <a:lstStyle/>
          <a:p>
            <a:r>
              <a:rPr lang="en-US" altLang="ja-JP" sz="900" dirty="0">
                <a:latin typeface="Segoe UI" panose="020B0502040204020203" pitchFamily="34" charset="0"/>
                <a:cs typeface="Segoe UI" panose="020B0502040204020203" pitchFamily="34" charset="0"/>
              </a:rPr>
              <a:t>The origin of </a:t>
            </a:r>
            <a:r>
              <a:rPr lang="en-US" altLang="ja-JP" sz="900" dirty="0" err="1">
                <a:latin typeface="Segoe UI" panose="020B0502040204020203" pitchFamily="34" charset="0"/>
                <a:cs typeface="Segoe UI" panose="020B0502040204020203" pitchFamily="34" charset="0"/>
              </a:rPr>
              <a:t>Houzan</a:t>
            </a:r>
            <a:r>
              <a:rPr lang="en-US" altLang="ja-JP" sz="900" dirty="0">
                <a:latin typeface="Segoe UI" panose="020B0502040204020203" pitchFamily="34" charset="0"/>
                <a:cs typeface="Segoe UI" panose="020B0502040204020203" pitchFamily="34" charset="0"/>
              </a:rPr>
              <a:t> "Satsuma </a:t>
            </a:r>
            <a:r>
              <a:rPr lang="en-US" altLang="ja-JP" sz="900" dirty="0" err="1">
                <a:latin typeface="Segoe UI" panose="020B0502040204020203" pitchFamily="34" charset="0"/>
                <a:cs typeface="Segoe UI" panose="020B0502040204020203" pitchFamily="34" charset="0"/>
              </a:rPr>
              <a:t>Houzan</a:t>
            </a:r>
            <a:r>
              <a:rPr lang="en-US" altLang="ja-JP" sz="900" dirty="0">
                <a:latin typeface="Segoe UI" panose="020B0502040204020203" pitchFamily="34" charset="0"/>
                <a:cs typeface="Segoe UI" panose="020B0502040204020203" pitchFamily="34" charset="0"/>
              </a:rPr>
              <a:t>", the origin of "black".</a:t>
            </a:r>
          </a:p>
          <a:p>
            <a:r>
              <a:rPr lang="en-US" altLang="ja-JP" sz="900" dirty="0">
                <a:latin typeface="Segoe UI" panose="020B0502040204020203" pitchFamily="34" charset="0"/>
                <a:cs typeface="Segoe UI" panose="020B0502040204020203" pitchFamily="34" charset="0"/>
              </a:rPr>
              <a:t>It is one that you can feel the spine of Imo shochu.</a:t>
            </a:r>
          </a:p>
          <a:p>
            <a:r>
              <a:rPr lang="en-US" altLang="ja-JP" sz="900" dirty="0">
                <a:latin typeface="Segoe UI" panose="020B0502040204020203" pitchFamily="34" charset="0"/>
                <a:cs typeface="Segoe UI" panose="020B0502040204020203" pitchFamily="34" charset="0"/>
              </a:rPr>
              <a:t>Unique aroma and rich taste due to the preparation of black </a:t>
            </a:r>
            <a:r>
              <a:rPr lang="en-US" altLang="ja-JP" sz="900" dirty="0" err="1">
                <a:latin typeface="Segoe UI" panose="020B0502040204020203" pitchFamily="34" charset="0"/>
                <a:cs typeface="Segoe UI" panose="020B0502040204020203" pitchFamily="34" charset="0"/>
              </a:rPr>
              <a:t>jiuqu</a:t>
            </a:r>
            <a:r>
              <a:rPr lang="en-US" altLang="ja-JP" sz="900" dirty="0">
                <a:latin typeface="Segoe UI" panose="020B0502040204020203" pitchFamily="34" charset="0"/>
                <a:cs typeface="Segoe UI" panose="020B0502040204020203" pitchFamily="34" charset="0"/>
              </a:rPr>
              <a:t>. It also features a strong aftertaste that does not interfere with the delicate taste of the side dish.</a:t>
            </a:r>
          </a:p>
          <a:p>
            <a:endParaRPr lang="en-US" altLang="ja-JP" sz="900" dirty="0">
              <a:latin typeface="Segoe UI" panose="020B0502040204020203" pitchFamily="34" charset="0"/>
              <a:cs typeface="Segoe UI" panose="020B0502040204020203" pitchFamily="34" charset="0"/>
            </a:endParaRP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Alcohol content / 25 degrees</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Ingredient name / Satsuma potato (</a:t>
            </a:r>
            <a:r>
              <a:rPr lang="en-US" altLang="ja-JP" sz="900" dirty="0" err="1">
                <a:latin typeface="Segoe UI" panose="020B0502040204020203" pitchFamily="34" charset="0"/>
                <a:cs typeface="Segoe UI" panose="020B0502040204020203" pitchFamily="34" charset="0"/>
              </a:rPr>
              <a:t>Kogane</a:t>
            </a:r>
            <a:r>
              <a:rPr lang="en-US" altLang="ja-JP" sz="900" dirty="0">
                <a:latin typeface="Segoe UI" panose="020B0502040204020203" pitchFamily="34" charset="0"/>
                <a:cs typeface="Segoe UI" panose="020B0502040204020203" pitchFamily="34" charset="0"/>
              </a:rPr>
              <a:t> </a:t>
            </a:r>
            <a:r>
              <a:rPr lang="en-US" altLang="ja-JP" sz="900" dirty="0" err="1">
                <a:latin typeface="Segoe UI" panose="020B0502040204020203" pitchFamily="34" charset="0"/>
                <a:cs typeface="Segoe UI" panose="020B0502040204020203" pitchFamily="34" charset="0"/>
              </a:rPr>
              <a:t>sengan</a:t>
            </a:r>
            <a:r>
              <a:rPr lang="en-US" altLang="ja-JP" sz="900" dirty="0">
                <a:latin typeface="Segoe UI" panose="020B0502040204020203" pitchFamily="34" charset="0"/>
                <a:cs typeface="Segoe UI" panose="020B0502040204020203" pitchFamily="34" charset="0"/>
              </a:rPr>
              <a:t> from Kagoshima prefecture) </a:t>
            </a: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Rice koji (black koji / domestic rice)</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Contents / 1800ml </a:t>
            </a: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720ml</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Distillation method / atmospheric pressure single distillation</a:t>
            </a:r>
            <a:endParaRPr kumimoji="1" lang="ja-JP" altLang="en-US" sz="900">
              <a:latin typeface="Segoe UI" panose="020B0502040204020203" pitchFamily="34" charset="0"/>
              <a:cs typeface="Segoe UI" panose="020B0502040204020203" pitchFamily="34" charset="0"/>
            </a:endParaRPr>
          </a:p>
        </p:txBody>
      </p:sp>
      <p:sp>
        <p:nvSpPr>
          <p:cNvPr id="3" name="テキスト ボックス 2">
            <a:extLst>
              <a:ext uri="{FF2B5EF4-FFF2-40B4-BE49-F238E27FC236}">
                <a16:creationId xmlns:a16="http://schemas.microsoft.com/office/drawing/2014/main" id="{AF8265DE-65CC-CD82-D1F3-A49CC5F00CFE}"/>
              </a:ext>
            </a:extLst>
          </p:cNvPr>
          <p:cNvSpPr txBox="1"/>
          <p:nvPr/>
        </p:nvSpPr>
        <p:spPr>
          <a:xfrm>
            <a:off x="437168" y="7979571"/>
            <a:ext cx="2872623" cy="2585323"/>
          </a:xfrm>
          <a:prstGeom prst="rect">
            <a:avLst/>
          </a:prstGeom>
          <a:noFill/>
        </p:spPr>
        <p:txBody>
          <a:bodyPr wrap="square" rtlCol="0">
            <a:spAutoFit/>
          </a:bodyPr>
          <a:lstStyle/>
          <a:p>
            <a:r>
              <a:rPr lang="en-US" altLang="ja-JP" sz="900" dirty="0">
                <a:latin typeface="Segoe UI" panose="020B0502040204020203" pitchFamily="34" charset="0"/>
                <a:cs typeface="Segoe UI" panose="020B0502040204020203" pitchFamily="34" charset="0"/>
              </a:rPr>
              <a:t>It is the origin of all Satsuma </a:t>
            </a:r>
            <a:r>
              <a:rPr lang="en-US" altLang="ja-JP" sz="900" dirty="0" err="1">
                <a:latin typeface="Segoe UI" panose="020B0502040204020203" pitchFamily="34" charset="0"/>
                <a:cs typeface="Segoe UI" panose="020B0502040204020203" pitchFamily="34" charset="0"/>
              </a:rPr>
              <a:t>Houzan</a:t>
            </a:r>
            <a:r>
              <a:rPr lang="en-US" altLang="ja-JP" sz="900" dirty="0">
                <a:latin typeface="Segoe UI" panose="020B0502040204020203" pitchFamily="34" charset="0"/>
                <a:cs typeface="Segoe UI" panose="020B0502040204020203" pitchFamily="34" charset="0"/>
              </a:rPr>
              <a:t> series and is one of the standards of deliciousness.</a:t>
            </a:r>
          </a:p>
          <a:p>
            <a:r>
              <a:rPr lang="en-US" altLang="ja-JP" sz="900" dirty="0">
                <a:latin typeface="Segoe UI" panose="020B0502040204020203" pitchFamily="34" charset="0"/>
                <a:cs typeface="Segoe UI" panose="020B0502040204020203" pitchFamily="34" charset="0"/>
              </a:rPr>
              <a:t>The comfort of the mouth that makes you feel the roundness while making you feel the potatoes firmly. Since its founding in 1845, </a:t>
            </a:r>
            <a:r>
              <a:rPr lang="en-US" altLang="ja-JP" sz="900" dirty="0" err="1">
                <a:latin typeface="Segoe UI" panose="020B0502040204020203" pitchFamily="34" charset="0"/>
                <a:cs typeface="Segoe UI" panose="020B0502040204020203" pitchFamily="34" charset="0"/>
              </a:rPr>
              <a:t>Fukiage-cho</a:t>
            </a:r>
            <a:r>
              <a:rPr lang="en-US" altLang="ja-JP" sz="900" dirty="0">
                <a:latin typeface="Segoe UI" panose="020B0502040204020203" pitchFamily="34" charset="0"/>
                <a:cs typeface="Segoe UI" panose="020B0502040204020203" pitchFamily="34" charset="0"/>
              </a:rPr>
              <a:t> has continued to maintain its tradition. It is one of the standards of taste of all </a:t>
            </a:r>
            <a:r>
              <a:rPr lang="en-US" altLang="ja-JP" sz="900" dirty="0" err="1">
                <a:latin typeface="Segoe UI" panose="020B0502040204020203" pitchFamily="34" charset="0"/>
                <a:cs typeface="Segoe UI" panose="020B0502040204020203" pitchFamily="34" charset="0"/>
              </a:rPr>
              <a:t>Houzan</a:t>
            </a:r>
            <a:r>
              <a:rPr lang="en-US" altLang="ja-JP" sz="900" dirty="0">
                <a:latin typeface="Segoe UI" panose="020B0502040204020203" pitchFamily="34" charset="0"/>
                <a:cs typeface="Segoe UI" panose="020B0502040204020203" pitchFamily="34" charset="0"/>
              </a:rPr>
              <a:t> series. You can enjoy it slowly with traditional hot water, or you can sip it with a rock, and make a dedication with your own way of drinking.</a:t>
            </a:r>
          </a:p>
          <a:p>
            <a:endParaRPr lang="en-US" altLang="ja-JP" sz="900" dirty="0">
              <a:latin typeface="Segoe UI" panose="020B0502040204020203" pitchFamily="34" charset="0"/>
              <a:cs typeface="Segoe UI" panose="020B0502040204020203" pitchFamily="34" charset="0"/>
            </a:endParaRP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Alcohol content / 25 degrees</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Ingredient name / Satsuma potato (</a:t>
            </a:r>
            <a:r>
              <a:rPr lang="en-US" altLang="ja-JP" sz="900" dirty="0" err="1">
                <a:latin typeface="Segoe UI" panose="020B0502040204020203" pitchFamily="34" charset="0"/>
                <a:cs typeface="Segoe UI" panose="020B0502040204020203" pitchFamily="34" charset="0"/>
              </a:rPr>
              <a:t>Kogane</a:t>
            </a:r>
            <a:r>
              <a:rPr lang="en-US" altLang="ja-JP" sz="900" dirty="0">
                <a:latin typeface="Segoe UI" panose="020B0502040204020203" pitchFamily="34" charset="0"/>
                <a:cs typeface="Segoe UI" panose="020B0502040204020203" pitchFamily="34" charset="0"/>
              </a:rPr>
              <a:t> </a:t>
            </a:r>
            <a:r>
              <a:rPr lang="en-US" altLang="ja-JP" sz="900" dirty="0" err="1">
                <a:latin typeface="Segoe UI" panose="020B0502040204020203" pitchFamily="34" charset="0"/>
                <a:cs typeface="Segoe UI" panose="020B0502040204020203" pitchFamily="34" charset="0"/>
              </a:rPr>
              <a:t>sengan</a:t>
            </a:r>
            <a:r>
              <a:rPr lang="en-US" altLang="ja-JP" sz="900" dirty="0">
                <a:latin typeface="Segoe UI" panose="020B0502040204020203" pitchFamily="34" charset="0"/>
                <a:cs typeface="Segoe UI" panose="020B0502040204020203" pitchFamily="34" charset="0"/>
              </a:rPr>
              <a:t> from Kagoshima prefecture) </a:t>
            </a: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Rice koji (white koji / domestic rice)</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Contents / 1800ml </a:t>
            </a: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720ml</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Distillation method / atmospheric pressure single distillation</a:t>
            </a:r>
            <a:endParaRPr kumimoji="1" lang="ja-JP" altLang="en-US" sz="900">
              <a:latin typeface="Segoe UI" panose="020B0502040204020203" pitchFamily="34" charset="0"/>
              <a:cs typeface="Segoe UI" panose="020B0502040204020203" pitchFamily="34" charset="0"/>
            </a:endParaRPr>
          </a:p>
        </p:txBody>
      </p:sp>
      <p:sp>
        <p:nvSpPr>
          <p:cNvPr id="4" name="テキスト ボックス 3">
            <a:extLst>
              <a:ext uri="{FF2B5EF4-FFF2-40B4-BE49-F238E27FC236}">
                <a16:creationId xmlns:a16="http://schemas.microsoft.com/office/drawing/2014/main" id="{EB58B41C-9640-6F84-209E-AD9F737198F0}"/>
              </a:ext>
            </a:extLst>
          </p:cNvPr>
          <p:cNvSpPr txBox="1"/>
          <p:nvPr/>
        </p:nvSpPr>
        <p:spPr>
          <a:xfrm>
            <a:off x="3930542" y="2817266"/>
            <a:ext cx="2834639" cy="2308324"/>
          </a:xfrm>
          <a:prstGeom prst="rect">
            <a:avLst/>
          </a:prstGeom>
          <a:noFill/>
        </p:spPr>
        <p:txBody>
          <a:bodyPr wrap="square" rtlCol="0">
            <a:spAutoFit/>
          </a:bodyPr>
          <a:lstStyle/>
          <a:p>
            <a:r>
              <a:rPr lang="en-US" altLang="ja-JP" sz="900" dirty="0">
                <a:latin typeface="Segoe UI" panose="020B0502040204020203" pitchFamily="34" charset="0"/>
                <a:cs typeface="Segoe UI" panose="020B0502040204020203" pitchFamily="34" charset="0"/>
              </a:rPr>
              <a:t>Light aroma, deep and round taste. The normal pressure indirect distillation cultivated with potatoes brings out the deliciousness of wheat. The standing scent has a sharp impression, and the base scent has the aroma of wheat. It is a popular one for rock and water. There must be a discovery that sets it apart from the barley shochu you know.</a:t>
            </a:r>
          </a:p>
          <a:p>
            <a:endParaRPr lang="en-US" altLang="ja-JP" sz="900" dirty="0">
              <a:latin typeface="Segoe UI" panose="020B0502040204020203" pitchFamily="34" charset="0"/>
              <a:cs typeface="Segoe UI" panose="020B0502040204020203" pitchFamily="34" charset="0"/>
            </a:endParaRPr>
          </a:p>
          <a:p>
            <a:r>
              <a:rPr lang="en-US" altLang="ja-JP" sz="900" dirty="0">
                <a:latin typeface="Segoe UI" panose="020B0502040204020203" pitchFamily="34" charset="0"/>
                <a:cs typeface="Segoe UI" panose="020B0502040204020203" pitchFamily="34" charset="0"/>
              </a:rPr>
              <a:t>Suitable for gifts. The paulownia box creates a sense of luxury.</a:t>
            </a:r>
          </a:p>
          <a:p>
            <a:endParaRPr lang="en-US" altLang="ja-JP" sz="900" dirty="0">
              <a:latin typeface="Segoe UI" panose="020B0502040204020203" pitchFamily="34" charset="0"/>
              <a:cs typeface="Segoe UI" panose="020B0502040204020203" pitchFamily="34" charset="0"/>
            </a:endParaRP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Alcohol content / 25 degrees</a:t>
            </a:r>
            <a:br>
              <a:rPr lang="en-US" altLang="ja-JP" sz="900" dirty="0">
                <a:latin typeface="Segoe UI" panose="020B0502040204020203" pitchFamily="34" charset="0"/>
                <a:cs typeface="Segoe UI" panose="020B0502040204020203" pitchFamily="34" charset="0"/>
              </a:rPr>
            </a:b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Ingredient name / Barley / Barley </a:t>
            </a:r>
            <a:r>
              <a:rPr lang="en-US" altLang="ja-JP" sz="900" dirty="0" err="1">
                <a:latin typeface="Segoe UI" panose="020B0502040204020203" pitchFamily="34" charset="0"/>
                <a:cs typeface="Segoe UI" panose="020B0502040204020203" pitchFamily="34" charset="0"/>
              </a:rPr>
              <a:t>Jiuqu</a:t>
            </a:r>
            <a:br>
              <a:rPr lang="en-US" altLang="ja-JP" sz="900" dirty="0">
                <a:latin typeface="Segoe UI" panose="020B0502040204020203" pitchFamily="34" charset="0"/>
                <a:cs typeface="Segoe UI" panose="020B0502040204020203" pitchFamily="34" charset="0"/>
              </a:rPr>
            </a:b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Contents / 720ml</a:t>
            </a:r>
            <a:br>
              <a:rPr lang="en-US" altLang="ja-JP" sz="900" dirty="0">
                <a:latin typeface="Segoe UI" panose="020B0502040204020203" pitchFamily="34" charset="0"/>
                <a:cs typeface="Segoe UI" panose="020B0502040204020203" pitchFamily="34" charset="0"/>
              </a:rPr>
            </a:b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Distillation method / atmospheric pressure indirect distillation</a:t>
            </a:r>
            <a:endParaRPr lang="ja-JP" altLang="en-US" sz="900">
              <a:latin typeface="Segoe UI" panose="020B0502040204020203" pitchFamily="34" charset="0"/>
              <a:cs typeface="Segoe UI" panose="020B0502040204020203" pitchFamily="34" charset="0"/>
            </a:endParaRPr>
          </a:p>
        </p:txBody>
      </p:sp>
      <p:sp>
        <p:nvSpPr>
          <p:cNvPr id="23" name="テキスト ボックス 22">
            <a:extLst>
              <a:ext uri="{FF2B5EF4-FFF2-40B4-BE49-F238E27FC236}">
                <a16:creationId xmlns:a16="http://schemas.microsoft.com/office/drawing/2014/main" id="{20E50FDC-062F-5ED3-1DC9-4CEA4F80EA9B}"/>
              </a:ext>
            </a:extLst>
          </p:cNvPr>
          <p:cNvSpPr txBox="1"/>
          <p:nvPr/>
        </p:nvSpPr>
        <p:spPr>
          <a:xfrm>
            <a:off x="6580978" y="1058059"/>
            <a:ext cx="707732" cy="276999"/>
          </a:xfrm>
          <a:prstGeom prst="rect">
            <a:avLst/>
          </a:prstGeom>
          <a:noFill/>
        </p:spPr>
        <p:txBody>
          <a:bodyPr wrap="square" rtlCol="0">
            <a:spAutoFit/>
          </a:bodyPr>
          <a:lstStyle/>
          <a:p>
            <a:pPr algn="ctr"/>
            <a:r>
              <a:rPr kumimoji="1" lang="en-US" altLang="ja-JP" sz="1200" dirty="0">
                <a:solidFill>
                  <a:srgbClr val="A79243"/>
                </a:solidFill>
              </a:rPr>
              <a:t>Shochu</a:t>
            </a:r>
          </a:p>
        </p:txBody>
      </p:sp>
    </p:spTree>
    <p:extLst>
      <p:ext uri="{BB962C8B-B14F-4D97-AF65-F5344CB8AC3E}">
        <p14:creationId xmlns:p14="http://schemas.microsoft.com/office/powerpoint/2010/main" val="295091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 y="0"/>
            <a:ext cx="7559675" cy="75871"/>
          </a:xfrm>
          <a:prstGeom prst="rect">
            <a:avLst/>
          </a:prstGeom>
          <a:solidFill>
            <a:srgbClr val="A79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1" y="10615942"/>
            <a:ext cx="7559675" cy="75871"/>
          </a:xfrm>
          <a:prstGeom prst="rect">
            <a:avLst/>
          </a:prstGeom>
          <a:solidFill>
            <a:srgbClr val="A79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353433" y="5491152"/>
            <a:ext cx="6830739" cy="45719"/>
          </a:xfrm>
          <a:prstGeom prst="rect">
            <a:avLst/>
          </a:prstGeom>
          <a:solidFill>
            <a:srgbClr val="C6B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プレースホルダー 9">
            <a:extLst>
              <a:ext uri="{FF2B5EF4-FFF2-40B4-BE49-F238E27FC236}">
                <a16:creationId xmlns:a16="http://schemas.microsoft.com/office/drawing/2014/main" id="{81A33349-13D6-ECBA-E41F-65D884E65A8C}"/>
              </a:ext>
            </a:extLst>
          </p:cNvPr>
          <p:cNvSpPr>
            <a:spLocks noGrp="1"/>
          </p:cNvSpPr>
          <p:nvPr>
            <p:ph type="body" sz="quarter" idx="24"/>
          </p:nvPr>
        </p:nvSpPr>
        <p:spPr>
          <a:xfrm>
            <a:off x="375503" y="8135513"/>
            <a:ext cx="3100967" cy="450102"/>
          </a:xfrm>
        </p:spPr>
        <p:txBody>
          <a:bodyPr/>
          <a:lstStyle/>
          <a:p>
            <a:r>
              <a:rPr lang="en-US" altLang="ja-JP" sz="1400" dirty="0">
                <a:latin typeface="Segoe UI" panose="020B0502040204020203" pitchFamily="34" charset="0"/>
                <a:cs typeface="Segoe UI" panose="020B0502040204020203" pitchFamily="34" charset="0"/>
              </a:rPr>
              <a:t>Grand </a:t>
            </a:r>
            <a:r>
              <a:rPr lang="en-US" altLang="ja-JP" sz="1400" dirty="0" err="1">
                <a:latin typeface="Segoe UI" panose="020B0502040204020203" pitchFamily="34" charset="0"/>
                <a:cs typeface="Segoe UI" panose="020B0502040204020203" pitchFamily="34" charset="0"/>
              </a:rPr>
              <a:t>CruShasharakuraku</a:t>
            </a:r>
            <a:r>
              <a:rPr lang="en-US" altLang="ja-JP" sz="1400" dirty="0">
                <a:latin typeface="Segoe UI" panose="020B0502040204020203" pitchFamily="34" charset="0"/>
                <a:cs typeface="Segoe UI" panose="020B0502040204020203" pitchFamily="34" charset="0"/>
              </a:rPr>
              <a:t> Gold</a:t>
            </a:r>
            <a:endParaRPr lang="ja-JP" altLang="en-US" sz="1400">
              <a:latin typeface="Segoe UI" panose="020B0502040204020203" pitchFamily="34" charset="0"/>
              <a:cs typeface="Segoe UI" panose="020B0502040204020203" pitchFamily="34" charset="0"/>
            </a:endParaRPr>
          </a:p>
        </p:txBody>
      </p:sp>
      <p:sp>
        <p:nvSpPr>
          <p:cNvPr id="11" name="テキスト プレースホルダー 10">
            <a:extLst>
              <a:ext uri="{FF2B5EF4-FFF2-40B4-BE49-F238E27FC236}">
                <a16:creationId xmlns:a16="http://schemas.microsoft.com/office/drawing/2014/main" id="{B30E4870-B0A1-3011-06C3-A0CAA5A522A1}"/>
              </a:ext>
            </a:extLst>
          </p:cNvPr>
          <p:cNvSpPr>
            <a:spLocks noGrp="1"/>
          </p:cNvSpPr>
          <p:nvPr>
            <p:ph type="body" sz="quarter" idx="25"/>
          </p:nvPr>
        </p:nvSpPr>
        <p:spPr>
          <a:xfrm>
            <a:off x="375503" y="2633331"/>
            <a:ext cx="2709362" cy="2565776"/>
          </a:xfrm>
        </p:spPr>
        <p:txBody>
          <a:bodyPr/>
          <a:lstStyle/>
          <a:p>
            <a:r>
              <a:rPr lang="en-US" altLang="ja-JP" sz="900" dirty="0">
                <a:latin typeface="Segoe UI" panose="020B0502040204020203" pitchFamily="34" charset="0"/>
                <a:cs typeface="Segoe UI" panose="020B0502040204020203" pitchFamily="34" charset="0"/>
              </a:rPr>
              <a:t>We use abundant purple potato "</a:t>
            </a:r>
            <a:r>
              <a:rPr lang="en-US" altLang="ja-JP" sz="900" dirty="0" err="1">
                <a:latin typeface="Segoe UI" panose="020B0502040204020203" pitchFamily="34" charset="0"/>
                <a:cs typeface="Segoe UI" panose="020B0502040204020203" pitchFamily="34" charset="0"/>
              </a:rPr>
              <a:t>Ayamurasaki</a:t>
            </a:r>
            <a:r>
              <a:rPr lang="en-US" altLang="ja-JP" sz="900" dirty="0">
                <a:latin typeface="Segoe UI" panose="020B0502040204020203" pitchFamily="34" charset="0"/>
                <a:cs typeface="Segoe UI" panose="020B0502040204020203" pitchFamily="34" charset="0"/>
              </a:rPr>
              <a:t>" and use domestic rice for </a:t>
            </a:r>
            <a:r>
              <a:rPr lang="en-US" altLang="ja-JP" sz="900" dirty="0" err="1">
                <a:latin typeface="Segoe UI" panose="020B0502040204020203" pitchFamily="34" charset="0"/>
                <a:cs typeface="Segoe UI" panose="020B0502040204020203" pitchFamily="34" charset="0"/>
              </a:rPr>
              <a:t>Jiuqu</a:t>
            </a:r>
            <a:r>
              <a:rPr lang="en-US" altLang="ja-JP" sz="900" dirty="0">
                <a:latin typeface="Segoe UI" panose="020B0502040204020203" pitchFamily="34" charset="0"/>
                <a:cs typeface="Segoe UI" panose="020B0502040204020203" pitchFamily="34" charset="0"/>
              </a:rPr>
              <a:t> rice. The flesh color is bright purple, which is the color of anthocyanin, which is a type of polyphenol. Imo-</a:t>
            </a:r>
            <a:r>
              <a:rPr lang="en-US" altLang="ja-JP" sz="900" dirty="0" err="1">
                <a:latin typeface="Segoe UI" panose="020B0502040204020203" pitchFamily="34" charset="0"/>
                <a:cs typeface="Segoe UI" panose="020B0502040204020203" pitchFamily="34" charset="0"/>
              </a:rPr>
              <a:t>jochu</a:t>
            </a:r>
            <a:r>
              <a:rPr lang="en-US" altLang="ja-JP" sz="900" dirty="0">
                <a:latin typeface="Segoe UI" panose="020B0502040204020203" pitchFamily="34" charset="0"/>
                <a:cs typeface="Segoe UI" panose="020B0502040204020203" pitchFamily="34" charset="0"/>
              </a:rPr>
              <a:t> has a gorgeous aroma like wine, a sweet taste, and a sharp aftertaste.</a:t>
            </a:r>
          </a:p>
          <a:p>
            <a:endParaRPr lang="en-US" altLang="ja-JP" sz="900" dirty="0">
              <a:latin typeface="Segoe UI" panose="020B0502040204020203" pitchFamily="34" charset="0"/>
              <a:cs typeface="Segoe UI" panose="020B0502040204020203" pitchFamily="34" charset="0"/>
            </a:endParaRP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Alcohol content / 25 degrees</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Ingredient name / </a:t>
            </a:r>
            <a:r>
              <a:rPr lang="en-US" altLang="ja-JP" sz="900" dirty="0" err="1">
                <a:latin typeface="Segoe UI" panose="020B0502040204020203" pitchFamily="34" charset="0"/>
                <a:cs typeface="Segoe UI" panose="020B0502040204020203" pitchFamily="34" charset="0"/>
              </a:rPr>
              <a:t>Ayamurasaki</a:t>
            </a:r>
            <a:r>
              <a:rPr lang="en-US" altLang="ja-JP" sz="900" dirty="0">
                <a:latin typeface="Segoe UI" panose="020B0502040204020203" pitchFamily="34" charset="0"/>
                <a:cs typeface="Segoe UI" panose="020B0502040204020203" pitchFamily="34" charset="0"/>
              </a:rPr>
              <a:t> potato (from Kagoshima prefecture) </a:t>
            </a: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Rice koji (white koji)</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Contents / 1800ml </a:t>
            </a: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720ml</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Distillation method / atmospheric distillation</a:t>
            </a:r>
            <a:endParaRPr lang="ja-JP" altLang="en-US" sz="900">
              <a:latin typeface="Segoe UI" panose="020B0502040204020203" pitchFamily="34" charset="0"/>
              <a:cs typeface="Segoe UI" panose="020B0502040204020203" pitchFamily="34" charset="0"/>
            </a:endParaRPr>
          </a:p>
        </p:txBody>
      </p:sp>
      <p:grpSp>
        <p:nvGrpSpPr>
          <p:cNvPr id="18" name="グループ化 17"/>
          <p:cNvGrpSpPr/>
          <p:nvPr/>
        </p:nvGrpSpPr>
        <p:grpSpPr>
          <a:xfrm>
            <a:off x="-1351721" y="-5935"/>
            <a:ext cx="1146915" cy="389885"/>
            <a:chOff x="-4837043" y="1470991"/>
            <a:chExt cx="1351721" cy="459508"/>
          </a:xfrm>
        </p:grpSpPr>
        <p:sp>
          <p:nvSpPr>
            <p:cNvPr id="19" name="正方形/長方形 18"/>
            <p:cNvSpPr/>
            <p:nvPr/>
          </p:nvSpPr>
          <p:spPr>
            <a:xfrm>
              <a:off x="-4837043" y="1470991"/>
              <a:ext cx="1351721" cy="437322"/>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0" name="テキスト ボックス 19"/>
            <p:cNvSpPr txBox="1"/>
            <p:nvPr/>
          </p:nvSpPr>
          <p:spPr>
            <a:xfrm>
              <a:off x="-4587399" y="1531489"/>
              <a:ext cx="852432" cy="399010"/>
            </a:xfrm>
            <a:prstGeom prst="rect">
              <a:avLst/>
            </a:prstGeom>
            <a:noFill/>
          </p:spPr>
          <p:txBody>
            <a:bodyPr wrap="none" rtlCol="0">
              <a:spAutoFit/>
            </a:bodyPr>
            <a:lstStyle/>
            <a:p>
              <a:pPr algn="ctr"/>
              <a:r>
                <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rPr>
                <a:t>表面</a:t>
              </a:r>
              <a:r>
                <a:rPr kumimoji="1" lang="en-US" altLang="ja-JP" sz="1600" dirty="0">
                  <a:latin typeface="メイリオ" panose="020B0604030504040204" pitchFamily="50" charset="-128"/>
                  <a:ea typeface="メイリオ" panose="020B0604030504040204" pitchFamily="50" charset="-128"/>
                  <a:cs typeface="メイリオ" panose="020B0604030504040204" pitchFamily="50" charset="-128"/>
                </a:rPr>
                <a:t>2</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1026" name="Picture 2" descr="西酒造株式会社 - YouTube">
            <a:extLst>
              <a:ext uri="{FF2B5EF4-FFF2-40B4-BE49-F238E27FC236}">
                <a16:creationId xmlns:a16="http://schemas.microsoft.com/office/drawing/2014/main" id="{30EAF060-959F-1969-CB75-AFE8322219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5268" y="318878"/>
            <a:ext cx="839152" cy="839152"/>
          </a:xfrm>
          <a:prstGeom prst="rect">
            <a:avLst/>
          </a:prstGeom>
          <a:noFill/>
          <a:extLst>
            <a:ext uri="{909E8E84-426E-40DD-AFC4-6F175D3DCCD1}">
              <a14:hiddenFill xmlns:a14="http://schemas.microsoft.com/office/drawing/2010/main">
                <a:solidFill>
                  <a:srgbClr val="FFFFFF"/>
                </a:solidFill>
              </a14:hiddenFill>
            </a:ext>
          </a:extLst>
        </p:spPr>
      </p:pic>
      <p:pic>
        <p:nvPicPr>
          <p:cNvPr id="12" name="図 11">
            <a:extLst>
              <a:ext uri="{FF2B5EF4-FFF2-40B4-BE49-F238E27FC236}">
                <a16:creationId xmlns:a16="http://schemas.microsoft.com/office/drawing/2014/main" id="{ED7384B6-A75F-CD4A-ACF2-FFA103606E4A}"/>
              </a:ext>
            </a:extLst>
          </p:cNvPr>
          <p:cNvPicPr>
            <a:picLocks noChangeAspect="1"/>
          </p:cNvPicPr>
          <p:nvPr/>
        </p:nvPicPr>
        <p:blipFill>
          <a:blip r:embed="rId3"/>
          <a:stretch>
            <a:fillRect/>
          </a:stretch>
        </p:blipFill>
        <p:spPr>
          <a:xfrm>
            <a:off x="4685584" y="179595"/>
            <a:ext cx="1360880" cy="1942839"/>
          </a:xfrm>
          <a:prstGeom prst="rect">
            <a:avLst/>
          </a:prstGeom>
        </p:spPr>
      </p:pic>
      <p:pic>
        <p:nvPicPr>
          <p:cNvPr id="23" name="図 22" descr="テーブルの上の花瓶&#10;&#10;中程度の精度で自動的に生成された説明">
            <a:extLst>
              <a:ext uri="{FF2B5EF4-FFF2-40B4-BE49-F238E27FC236}">
                <a16:creationId xmlns:a16="http://schemas.microsoft.com/office/drawing/2014/main" id="{8D08AD4E-FBF9-EE38-BFE7-B867F2874E7E}"/>
              </a:ext>
            </a:extLst>
          </p:cNvPr>
          <p:cNvPicPr>
            <a:picLocks noChangeAspect="1"/>
          </p:cNvPicPr>
          <p:nvPr/>
        </p:nvPicPr>
        <p:blipFill rotWithShape="1">
          <a:blip r:embed="rId4"/>
          <a:srcRect r="4" b="486"/>
          <a:stretch/>
        </p:blipFill>
        <p:spPr>
          <a:xfrm>
            <a:off x="353431" y="5536871"/>
            <a:ext cx="3100967" cy="2563090"/>
          </a:xfrm>
          <a:prstGeom prst="rect">
            <a:avLst/>
          </a:prstGeom>
          <a:effectLst/>
        </p:spPr>
      </p:pic>
      <p:pic>
        <p:nvPicPr>
          <p:cNvPr id="24" name="Picture 2">
            <a:extLst>
              <a:ext uri="{FF2B5EF4-FFF2-40B4-BE49-F238E27FC236}">
                <a16:creationId xmlns:a16="http://schemas.microsoft.com/office/drawing/2014/main" id="{D35407A3-9A89-3696-9559-CD05FCA0E96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873" r="2" b="11474"/>
          <a:stretch/>
        </p:blipFill>
        <p:spPr bwMode="auto">
          <a:xfrm>
            <a:off x="4056078" y="5539520"/>
            <a:ext cx="3128094" cy="258551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6" name="図 15">
            <a:extLst>
              <a:ext uri="{FF2B5EF4-FFF2-40B4-BE49-F238E27FC236}">
                <a16:creationId xmlns:a16="http://schemas.microsoft.com/office/drawing/2014/main" id="{326EC6A6-20E6-92D3-D281-0E10DF92FC6F}"/>
              </a:ext>
            </a:extLst>
          </p:cNvPr>
          <p:cNvPicPr>
            <a:picLocks noChangeAspect="1"/>
          </p:cNvPicPr>
          <p:nvPr/>
        </p:nvPicPr>
        <p:blipFill>
          <a:blip r:embed="rId6"/>
          <a:stretch>
            <a:fillRect/>
          </a:stretch>
        </p:blipFill>
        <p:spPr>
          <a:xfrm>
            <a:off x="719211" y="252151"/>
            <a:ext cx="1799644" cy="1799644"/>
          </a:xfrm>
          <a:prstGeom prst="rect">
            <a:avLst/>
          </a:prstGeom>
        </p:spPr>
      </p:pic>
      <p:sp>
        <p:nvSpPr>
          <p:cNvPr id="15" name="テキスト プレースホルダー 9">
            <a:extLst>
              <a:ext uri="{FF2B5EF4-FFF2-40B4-BE49-F238E27FC236}">
                <a16:creationId xmlns:a16="http://schemas.microsoft.com/office/drawing/2014/main" id="{EF4AAF45-24DF-4917-CEFF-E5369C861454}"/>
              </a:ext>
            </a:extLst>
          </p:cNvPr>
          <p:cNvSpPr txBox="1">
            <a:spLocks/>
          </p:cNvSpPr>
          <p:nvPr/>
        </p:nvSpPr>
        <p:spPr>
          <a:xfrm>
            <a:off x="4056078" y="2115625"/>
            <a:ext cx="2619893" cy="450102"/>
          </a:xfrm>
          <a:prstGeom prst="rect">
            <a:avLst/>
          </a:prstGeom>
        </p:spPr>
        <p:txBody>
          <a:bodyPr vert="horz" lIns="91440" tIns="45720" rIns="91440" bIns="45720" rtlCol="0">
            <a:no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kumimoji="1" sz="2000" b="1" kern="120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r>
              <a:rPr lang="en-US" altLang="ja-JP" sz="1600" dirty="0" err="1">
                <a:latin typeface="Segoe UI" panose="020B0502040204020203" pitchFamily="34" charset="0"/>
                <a:cs typeface="Segoe UI" panose="020B0502040204020203" pitchFamily="34" charset="0"/>
              </a:rPr>
              <a:t>Sasshu</a:t>
            </a:r>
            <a:r>
              <a:rPr lang="en-US" altLang="ja-JP" sz="1600" dirty="0">
                <a:latin typeface="Segoe UI" panose="020B0502040204020203" pitchFamily="34" charset="0"/>
                <a:cs typeface="Segoe UI" panose="020B0502040204020203" pitchFamily="34" charset="0"/>
              </a:rPr>
              <a:t> </a:t>
            </a:r>
            <a:r>
              <a:rPr lang="en-US" altLang="ja-JP" sz="1600" dirty="0" err="1">
                <a:latin typeface="Segoe UI" panose="020B0502040204020203" pitchFamily="34" charset="0"/>
                <a:cs typeface="Segoe UI" panose="020B0502040204020203" pitchFamily="34" charset="0"/>
              </a:rPr>
              <a:t>Houzan</a:t>
            </a:r>
            <a:endParaRPr lang="ja-JP" altLang="en-US" sz="1600">
              <a:latin typeface="Segoe UI" panose="020B0502040204020203" pitchFamily="34" charset="0"/>
              <a:cs typeface="Segoe UI" panose="020B0502040204020203" pitchFamily="34" charset="0"/>
            </a:endParaRPr>
          </a:p>
        </p:txBody>
      </p:sp>
      <p:sp>
        <p:nvSpPr>
          <p:cNvPr id="17" name="テキスト プレースホルダー 9">
            <a:extLst>
              <a:ext uri="{FF2B5EF4-FFF2-40B4-BE49-F238E27FC236}">
                <a16:creationId xmlns:a16="http://schemas.microsoft.com/office/drawing/2014/main" id="{82F5A357-F05A-6305-089B-5CDA1C0FE800}"/>
              </a:ext>
            </a:extLst>
          </p:cNvPr>
          <p:cNvSpPr txBox="1">
            <a:spLocks/>
          </p:cNvSpPr>
          <p:nvPr/>
        </p:nvSpPr>
        <p:spPr>
          <a:xfrm>
            <a:off x="309086" y="2115625"/>
            <a:ext cx="2619893" cy="450102"/>
          </a:xfrm>
          <a:prstGeom prst="rect">
            <a:avLst/>
          </a:prstGeom>
        </p:spPr>
        <p:txBody>
          <a:bodyPr vert="horz" lIns="91440" tIns="45720" rIns="91440" bIns="45720" rtlCol="0">
            <a:no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kumimoji="1" sz="2000" b="1" kern="120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r>
              <a:rPr lang="en-US" altLang="ja-JP" sz="1600" dirty="0" err="1">
                <a:latin typeface="Segoe UI" panose="020B0502040204020203" pitchFamily="34" charset="0"/>
                <a:cs typeface="Segoe UI" panose="020B0502040204020203" pitchFamily="34" charset="0"/>
              </a:rPr>
              <a:t>Benai</a:t>
            </a:r>
            <a:r>
              <a:rPr lang="en-US" altLang="ja-JP" sz="1600" dirty="0">
                <a:latin typeface="Segoe UI" panose="020B0502040204020203" pitchFamily="34" charset="0"/>
                <a:cs typeface="Segoe UI" panose="020B0502040204020203" pitchFamily="34" charset="0"/>
              </a:rPr>
              <a:t> satsuma </a:t>
            </a:r>
            <a:r>
              <a:rPr lang="en-US" altLang="ja-JP" sz="1600" dirty="0" err="1">
                <a:latin typeface="Segoe UI" panose="020B0502040204020203" pitchFamily="34" charset="0"/>
                <a:cs typeface="Segoe UI" panose="020B0502040204020203" pitchFamily="34" charset="0"/>
              </a:rPr>
              <a:t>Houzan</a:t>
            </a:r>
            <a:endParaRPr lang="ja-JP" altLang="en-US" sz="1600">
              <a:latin typeface="Segoe UI" panose="020B0502040204020203" pitchFamily="34" charset="0"/>
              <a:cs typeface="Segoe UI" panose="020B0502040204020203" pitchFamily="34" charset="0"/>
            </a:endParaRPr>
          </a:p>
        </p:txBody>
      </p:sp>
      <p:sp>
        <p:nvSpPr>
          <p:cNvPr id="21" name="テキスト プレースホルダー 9">
            <a:extLst>
              <a:ext uri="{FF2B5EF4-FFF2-40B4-BE49-F238E27FC236}">
                <a16:creationId xmlns:a16="http://schemas.microsoft.com/office/drawing/2014/main" id="{957573E6-A1A0-EAFE-778F-3B552879998E}"/>
              </a:ext>
            </a:extLst>
          </p:cNvPr>
          <p:cNvSpPr txBox="1">
            <a:spLocks/>
          </p:cNvSpPr>
          <p:nvPr/>
        </p:nvSpPr>
        <p:spPr>
          <a:xfrm>
            <a:off x="3779836" y="8135513"/>
            <a:ext cx="3404335" cy="450102"/>
          </a:xfrm>
          <a:prstGeom prst="rect">
            <a:avLst/>
          </a:prstGeom>
        </p:spPr>
        <p:txBody>
          <a:bodyPr vert="horz" lIns="91440" tIns="45720" rIns="91440" bIns="45720" rtlCol="0">
            <a:no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kumimoji="1" sz="2000" b="1" kern="120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r>
              <a:rPr lang="en-US" altLang="ja-JP" sz="1400" dirty="0">
                <a:latin typeface="Segoe UI" panose="020B0502040204020203" pitchFamily="34" charset="0"/>
                <a:cs typeface="Segoe UI" panose="020B0502040204020203" pitchFamily="34" charset="0"/>
              </a:rPr>
              <a:t>Grand </a:t>
            </a:r>
            <a:r>
              <a:rPr lang="en-US" altLang="ja-JP" sz="1400" dirty="0" err="1">
                <a:latin typeface="Segoe UI" panose="020B0502040204020203" pitchFamily="34" charset="0"/>
                <a:cs typeface="Segoe UI" panose="020B0502040204020203" pitchFamily="34" charset="0"/>
              </a:rPr>
              <a:t>Shasharakuraku</a:t>
            </a:r>
            <a:r>
              <a:rPr lang="en-US" altLang="ja-JP" sz="1400" dirty="0">
                <a:latin typeface="Segoe UI" panose="020B0502040204020203" pitchFamily="34" charset="0"/>
                <a:cs typeface="Segoe UI" panose="020B0502040204020203" pitchFamily="34" charset="0"/>
              </a:rPr>
              <a:t> Red</a:t>
            </a:r>
            <a:endParaRPr lang="ja-JP" altLang="en-US" sz="1400">
              <a:latin typeface="Segoe UI" panose="020B0502040204020203" pitchFamily="34" charset="0"/>
              <a:cs typeface="Segoe UI" panose="020B0502040204020203" pitchFamily="34" charset="0"/>
            </a:endParaRPr>
          </a:p>
        </p:txBody>
      </p:sp>
      <p:sp>
        <p:nvSpPr>
          <p:cNvPr id="2" name="テキスト ボックス 1">
            <a:extLst>
              <a:ext uri="{FF2B5EF4-FFF2-40B4-BE49-F238E27FC236}">
                <a16:creationId xmlns:a16="http://schemas.microsoft.com/office/drawing/2014/main" id="{E17C5B4B-1AD9-52C9-6E34-0C3353C6216D}"/>
              </a:ext>
            </a:extLst>
          </p:cNvPr>
          <p:cNvSpPr txBox="1"/>
          <p:nvPr/>
        </p:nvSpPr>
        <p:spPr>
          <a:xfrm>
            <a:off x="375503" y="8462296"/>
            <a:ext cx="3078895" cy="1815882"/>
          </a:xfrm>
          <a:prstGeom prst="rect">
            <a:avLst/>
          </a:prstGeom>
          <a:noFill/>
        </p:spPr>
        <p:txBody>
          <a:bodyPr wrap="square" rtlCol="0">
            <a:spAutoFit/>
          </a:bodyPr>
          <a:lstStyle/>
          <a:p>
            <a:r>
              <a:rPr lang="en-US" altLang="ja-JP" sz="800" dirty="0">
                <a:latin typeface="Segoe UI" panose="020B0502040204020203" pitchFamily="34" charset="0"/>
                <a:cs typeface="Segoe UI" panose="020B0502040204020203" pitchFamily="34" charset="0"/>
              </a:rPr>
              <a:t>The gorgeous and bewitching scent of the original sake is retained, but by lowering the frequency, the taste that makes it easier to drink and feels familiar is the sweetness and umami that makes you feel the width while being light, and the refreshing aftertaste makes you feel comfortable and intoxicated. invite. The steaming series emphasizes enjoying as a single sake, but this is a shochu that you can easily enjoy the difference between potatoes with meals.</a:t>
            </a:r>
          </a:p>
          <a:p>
            <a:endParaRPr lang="en-US" altLang="ja-JP" sz="800" dirty="0">
              <a:latin typeface="Segoe UI" panose="020B0502040204020203" pitchFamily="34" charset="0"/>
              <a:cs typeface="Segoe UI" panose="020B0502040204020203" pitchFamily="34" charset="0"/>
            </a:endParaRPr>
          </a:p>
          <a:p>
            <a:r>
              <a:rPr lang="ja-JP" altLang="en-US" sz="800">
                <a:latin typeface="Segoe UI" panose="020B0502040204020203" pitchFamily="34" charset="0"/>
                <a:cs typeface="Segoe UI" panose="020B0502040204020203" pitchFamily="34" charset="0"/>
              </a:rPr>
              <a:t>・ </a:t>
            </a:r>
            <a:r>
              <a:rPr lang="en-US" altLang="ja-JP" sz="800" dirty="0">
                <a:latin typeface="Segoe UI" panose="020B0502040204020203" pitchFamily="34" charset="0"/>
                <a:cs typeface="Segoe UI" panose="020B0502040204020203" pitchFamily="34" charset="0"/>
              </a:rPr>
              <a:t>Alcohol content / 30 degrees</a:t>
            </a:r>
          </a:p>
          <a:p>
            <a:r>
              <a:rPr lang="ja-JP" altLang="en-US" sz="800">
                <a:latin typeface="Segoe UI" panose="020B0502040204020203" pitchFamily="34" charset="0"/>
                <a:cs typeface="Segoe UI" panose="020B0502040204020203" pitchFamily="34" charset="0"/>
              </a:rPr>
              <a:t>・ </a:t>
            </a:r>
            <a:r>
              <a:rPr lang="en-US" altLang="ja-JP" sz="800" dirty="0">
                <a:latin typeface="Segoe UI" panose="020B0502040204020203" pitchFamily="34" charset="0"/>
                <a:cs typeface="Segoe UI" panose="020B0502040204020203" pitchFamily="34" charset="0"/>
              </a:rPr>
              <a:t>Raw material name / Raw material: Sweet potato (</a:t>
            </a:r>
            <a:r>
              <a:rPr lang="en-US" altLang="ja-JP" sz="800" dirty="0" err="1">
                <a:latin typeface="Segoe UI" panose="020B0502040204020203" pitchFamily="34" charset="0"/>
                <a:cs typeface="Segoe UI" panose="020B0502040204020203" pitchFamily="34" charset="0"/>
              </a:rPr>
              <a:t>Kogane</a:t>
            </a:r>
            <a:r>
              <a:rPr lang="en-US" altLang="ja-JP" sz="800" dirty="0">
                <a:latin typeface="Segoe UI" panose="020B0502040204020203" pitchFamily="34" charset="0"/>
                <a:cs typeface="Segoe UI" panose="020B0502040204020203" pitchFamily="34" charset="0"/>
              </a:rPr>
              <a:t> </a:t>
            </a:r>
            <a:r>
              <a:rPr lang="en-US" altLang="ja-JP" sz="800" dirty="0" err="1">
                <a:latin typeface="Segoe UI" panose="020B0502040204020203" pitchFamily="34" charset="0"/>
                <a:cs typeface="Segoe UI" panose="020B0502040204020203" pitchFamily="34" charset="0"/>
              </a:rPr>
              <a:t>sengan</a:t>
            </a:r>
            <a:r>
              <a:rPr lang="en-US" altLang="ja-JP" sz="800" dirty="0">
                <a:latin typeface="Segoe UI" panose="020B0502040204020203" pitchFamily="34" charset="0"/>
                <a:cs typeface="Segoe UI" panose="020B0502040204020203" pitchFamily="34" charset="0"/>
              </a:rPr>
              <a:t>), Rice </a:t>
            </a:r>
            <a:r>
              <a:rPr lang="en-US" altLang="ja-JP" sz="800" dirty="0" err="1">
                <a:latin typeface="Segoe UI" panose="020B0502040204020203" pitchFamily="34" charset="0"/>
                <a:cs typeface="Segoe UI" panose="020B0502040204020203" pitchFamily="34" charset="0"/>
              </a:rPr>
              <a:t>Jiuqu</a:t>
            </a:r>
            <a:r>
              <a:rPr lang="en-US" altLang="ja-JP" sz="800" dirty="0">
                <a:latin typeface="Segoe UI" panose="020B0502040204020203" pitchFamily="34" charset="0"/>
                <a:cs typeface="Segoe UI" panose="020B0502040204020203" pitchFamily="34" charset="0"/>
              </a:rPr>
              <a:t> (Yamada </a:t>
            </a:r>
            <a:r>
              <a:rPr lang="en-US" altLang="ja-JP" sz="800" dirty="0" err="1">
                <a:latin typeface="Segoe UI" panose="020B0502040204020203" pitchFamily="34" charset="0"/>
                <a:cs typeface="Segoe UI" panose="020B0502040204020203" pitchFamily="34" charset="0"/>
              </a:rPr>
              <a:t>Nishiki</a:t>
            </a:r>
            <a:r>
              <a:rPr lang="en-US" altLang="ja-JP" sz="800" dirty="0">
                <a:latin typeface="Segoe UI" panose="020B0502040204020203" pitchFamily="34" charset="0"/>
                <a:cs typeface="Segoe UI" panose="020B0502040204020203" pitchFamily="34" charset="0"/>
              </a:rPr>
              <a:t>) </a:t>
            </a:r>
            <a:r>
              <a:rPr lang="en-US" altLang="ja-JP" sz="800" dirty="0" err="1">
                <a:latin typeface="Segoe UI" panose="020B0502040204020203" pitchFamily="34" charset="0"/>
                <a:cs typeface="Segoe UI" panose="020B0502040204020203" pitchFamily="34" charset="0"/>
              </a:rPr>
              <a:t>Jiuqu</a:t>
            </a:r>
            <a:r>
              <a:rPr lang="en-US" altLang="ja-JP" sz="800" dirty="0">
                <a:latin typeface="Segoe UI" panose="020B0502040204020203" pitchFamily="34" charset="0"/>
                <a:cs typeface="Segoe UI" panose="020B0502040204020203" pitchFamily="34" charset="0"/>
              </a:rPr>
              <a:t>: White </a:t>
            </a:r>
            <a:r>
              <a:rPr lang="en-US" altLang="ja-JP" sz="800" dirty="0" err="1">
                <a:latin typeface="Segoe UI" panose="020B0502040204020203" pitchFamily="34" charset="0"/>
                <a:cs typeface="Segoe UI" panose="020B0502040204020203" pitchFamily="34" charset="0"/>
              </a:rPr>
              <a:t>Jiuqu</a:t>
            </a:r>
            <a:endParaRPr lang="en-US" altLang="ja-JP" sz="800" dirty="0">
              <a:latin typeface="Segoe UI" panose="020B0502040204020203" pitchFamily="34" charset="0"/>
              <a:cs typeface="Segoe UI" panose="020B0502040204020203" pitchFamily="34" charset="0"/>
            </a:endParaRPr>
          </a:p>
          <a:p>
            <a:r>
              <a:rPr lang="ja-JP" altLang="en-US" sz="800">
                <a:latin typeface="Segoe UI" panose="020B0502040204020203" pitchFamily="34" charset="0"/>
                <a:cs typeface="Segoe UI" panose="020B0502040204020203" pitchFamily="34" charset="0"/>
              </a:rPr>
              <a:t>・ </a:t>
            </a:r>
            <a:r>
              <a:rPr lang="en-US" altLang="ja-JP" sz="800" dirty="0">
                <a:latin typeface="Segoe UI" panose="020B0502040204020203" pitchFamily="34" charset="0"/>
                <a:cs typeface="Segoe UI" panose="020B0502040204020203" pitchFamily="34" charset="0"/>
              </a:rPr>
              <a:t>Contents / </a:t>
            </a:r>
            <a:r>
              <a:rPr lang="ja-JP" altLang="en-US" sz="800">
                <a:latin typeface="Segoe UI" panose="020B0502040204020203" pitchFamily="34" charset="0"/>
                <a:cs typeface="Segoe UI" panose="020B0502040204020203" pitchFamily="34" charset="0"/>
              </a:rPr>
              <a:t> </a:t>
            </a:r>
            <a:r>
              <a:rPr lang="en-US" altLang="ja-JP" sz="800" dirty="0">
                <a:latin typeface="Segoe UI" panose="020B0502040204020203" pitchFamily="34" charset="0"/>
                <a:cs typeface="Segoe UI" panose="020B0502040204020203" pitchFamily="34" charset="0"/>
              </a:rPr>
              <a:t>720ml</a:t>
            </a:r>
          </a:p>
          <a:p>
            <a:r>
              <a:rPr lang="ja-JP" altLang="en-US" sz="800">
                <a:latin typeface="Segoe UI" panose="020B0502040204020203" pitchFamily="34" charset="0"/>
                <a:cs typeface="Segoe UI" panose="020B0502040204020203" pitchFamily="34" charset="0"/>
              </a:rPr>
              <a:t>・ </a:t>
            </a:r>
            <a:r>
              <a:rPr lang="en-US" altLang="ja-JP" sz="800" dirty="0">
                <a:latin typeface="Segoe UI" panose="020B0502040204020203" pitchFamily="34" charset="0"/>
                <a:cs typeface="Segoe UI" panose="020B0502040204020203" pitchFamily="34" charset="0"/>
              </a:rPr>
              <a:t>Distillation method / atmospheric distillation</a:t>
            </a:r>
            <a:endParaRPr kumimoji="1" lang="ja-JP" altLang="en-US" sz="800">
              <a:latin typeface="Segoe UI" panose="020B0502040204020203" pitchFamily="34" charset="0"/>
              <a:cs typeface="Segoe UI" panose="020B0502040204020203" pitchFamily="34" charset="0"/>
            </a:endParaRPr>
          </a:p>
        </p:txBody>
      </p:sp>
      <p:sp>
        <p:nvSpPr>
          <p:cNvPr id="3" name="テキスト ボックス 2">
            <a:extLst>
              <a:ext uri="{FF2B5EF4-FFF2-40B4-BE49-F238E27FC236}">
                <a16:creationId xmlns:a16="http://schemas.microsoft.com/office/drawing/2014/main" id="{2271C30B-CB18-FA82-334C-06740DAC2D9F}"/>
              </a:ext>
            </a:extLst>
          </p:cNvPr>
          <p:cNvSpPr txBox="1"/>
          <p:nvPr/>
        </p:nvSpPr>
        <p:spPr>
          <a:xfrm>
            <a:off x="3768802" y="8462296"/>
            <a:ext cx="3585618" cy="2077492"/>
          </a:xfrm>
          <a:prstGeom prst="rect">
            <a:avLst/>
          </a:prstGeom>
          <a:noFill/>
        </p:spPr>
        <p:txBody>
          <a:bodyPr wrap="square" rtlCol="0">
            <a:spAutoFit/>
          </a:bodyPr>
          <a:lstStyle/>
          <a:p>
            <a:r>
              <a:rPr lang="en-US" altLang="ja-JP" sz="800" dirty="0">
                <a:latin typeface="Segoe UI" panose="020B0502040204020203" pitchFamily="34" charset="0"/>
                <a:cs typeface="Segoe UI" panose="020B0502040204020203" pitchFamily="34" charset="0"/>
              </a:rPr>
              <a:t>Limited brand of Nishi Sake Brewery, which is made by thoroughly sticking to the quality of raw materials. Using only the </a:t>
            </a:r>
            <a:r>
              <a:rPr lang="en-US" altLang="ja-JP" sz="800" dirty="0" err="1">
                <a:latin typeface="Segoe UI" panose="020B0502040204020203" pitchFamily="34" charset="0"/>
                <a:cs typeface="Segoe UI" panose="020B0502040204020203" pitchFamily="34" charset="0"/>
              </a:rPr>
              <a:t>Kogane</a:t>
            </a:r>
            <a:r>
              <a:rPr lang="en-US" altLang="ja-JP" sz="800" dirty="0">
                <a:latin typeface="Segoe UI" panose="020B0502040204020203" pitchFamily="34" charset="0"/>
                <a:cs typeface="Segoe UI" panose="020B0502040204020203" pitchFamily="34" charset="0"/>
              </a:rPr>
              <a:t> </a:t>
            </a:r>
            <a:r>
              <a:rPr lang="en-US" altLang="ja-JP" sz="800" dirty="0" err="1">
                <a:latin typeface="Segoe UI" panose="020B0502040204020203" pitchFamily="34" charset="0"/>
                <a:cs typeface="Segoe UI" panose="020B0502040204020203" pitchFamily="34" charset="0"/>
              </a:rPr>
              <a:t>sengan</a:t>
            </a:r>
            <a:r>
              <a:rPr lang="en-US" altLang="ja-JP" sz="800" dirty="0">
                <a:latin typeface="Segoe UI" panose="020B0502040204020203" pitchFamily="34" charset="0"/>
                <a:cs typeface="Segoe UI" panose="020B0502040204020203" pitchFamily="34" charset="0"/>
              </a:rPr>
              <a:t> grown in the most </a:t>
            </a:r>
            <a:r>
              <a:rPr lang="en-US" altLang="ja-JP" sz="800" dirty="0" err="1">
                <a:latin typeface="Segoe UI" panose="020B0502040204020203" pitchFamily="34" charset="0"/>
                <a:cs typeface="Segoe UI" panose="020B0502040204020203" pitchFamily="34" charset="0"/>
              </a:rPr>
              <a:t>soily</a:t>
            </a:r>
            <a:r>
              <a:rPr lang="en-US" altLang="ja-JP" sz="800" dirty="0">
                <a:latin typeface="Segoe UI" panose="020B0502040204020203" pitchFamily="34" charset="0"/>
                <a:cs typeface="Segoe UI" panose="020B0502040204020203" pitchFamily="34" charset="0"/>
              </a:rPr>
              <a:t> and sunny special grade field on our farm and the special koji rice as raw materials, the temperature control of the mash is low temperature fermentation according to the special yeast, and the distillation is the atmospheric pressure single distillation method. It is carefully finished with.</a:t>
            </a:r>
          </a:p>
          <a:p>
            <a:endParaRPr lang="en-US" altLang="ja-JP" sz="800" dirty="0">
              <a:latin typeface="Segoe UI" panose="020B0502040204020203" pitchFamily="34" charset="0"/>
              <a:cs typeface="Segoe UI" panose="020B0502040204020203" pitchFamily="34" charset="0"/>
            </a:endParaRPr>
          </a:p>
          <a:p>
            <a:r>
              <a:rPr lang="ja-JP" altLang="en-US" sz="800">
                <a:latin typeface="Segoe UI" panose="020B0502040204020203" pitchFamily="34" charset="0"/>
                <a:cs typeface="Segoe UI" panose="020B0502040204020203" pitchFamily="34" charset="0"/>
              </a:rPr>
              <a:t>・ </a:t>
            </a:r>
            <a:r>
              <a:rPr lang="en-US" altLang="ja-JP" sz="800" dirty="0">
                <a:latin typeface="Segoe UI" panose="020B0502040204020203" pitchFamily="34" charset="0"/>
                <a:cs typeface="Segoe UI" panose="020B0502040204020203" pitchFamily="34" charset="0"/>
              </a:rPr>
              <a:t>Alcohol content / 35 degrees</a:t>
            </a:r>
          </a:p>
          <a:p>
            <a:r>
              <a:rPr lang="ja-JP" altLang="en-US" sz="800">
                <a:latin typeface="Segoe UI" panose="020B0502040204020203" pitchFamily="34" charset="0"/>
                <a:cs typeface="Segoe UI" panose="020B0502040204020203" pitchFamily="34" charset="0"/>
              </a:rPr>
              <a:t>・ </a:t>
            </a:r>
            <a:r>
              <a:rPr lang="en-US" altLang="ja-JP" sz="800" dirty="0">
                <a:latin typeface="Segoe UI" panose="020B0502040204020203" pitchFamily="34" charset="0"/>
                <a:cs typeface="Segoe UI" panose="020B0502040204020203" pitchFamily="34" charset="0"/>
              </a:rPr>
              <a:t>Raw material name / Sweet potato (</a:t>
            </a:r>
            <a:r>
              <a:rPr lang="en-US" altLang="ja-JP" sz="800" dirty="0" err="1">
                <a:latin typeface="Segoe UI" panose="020B0502040204020203" pitchFamily="34" charset="0"/>
                <a:cs typeface="Segoe UI" panose="020B0502040204020203" pitchFamily="34" charset="0"/>
              </a:rPr>
              <a:t>kogane</a:t>
            </a:r>
            <a:r>
              <a:rPr lang="en-US" altLang="ja-JP" sz="800" dirty="0">
                <a:latin typeface="Segoe UI" panose="020B0502040204020203" pitchFamily="34" charset="0"/>
                <a:cs typeface="Segoe UI" panose="020B0502040204020203" pitchFamily="34" charset="0"/>
              </a:rPr>
              <a:t> </a:t>
            </a:r>
            <a:r>
              <a:rPr lang="en-US" altLang="ja-JP" sz="800" dirty="0" err="1">
                <a:latin typeface="Segoe UI" panose="020B0502040204020203" pitchFamily="34" charset="0"/>
                <a:cs typeface="Segoe UI" panose="020B0502040204020203" pitchFamily="34" charset="0"/>
              </a:rPr>
              <a:t>sengan</a:t>
            </a:r>
            <a:r>
              <a:rPr lang="en-US" altLang="ja-JP" sz="800" dirty="0">
                <a:latin typeface="Segoe UI" panose="020B0502040204020203" pitchFamily="34" charset="0"/>
                <a:cs typeface="Segoe UI" panose="020B0502040204020203" pitchFamily="34" charset="0"/>
              </a:rPr>
              <a:t> from Kagoshima prefecture) </a:t>
            </a:r>
            <a:r>
              <a:rPr lang="ja-JP" altLang="en-US" sz="800">
                <a:latin typeface="Segoe UI" panose="020B0502040204020203" pitchFamily="34" charset="0"/>
                <a:cs typeface="Segoe UI" panose="020B0502040204020203" pitchFamily="34" charset="0"/>
              </a:rPr>
              <a:t>・ </a:t>
            </a:r>
            <a:r>
              <a:rPr lang="en-US" altLang="ja-JP" sz="800" dirty="0" err="1">
                <a:latin typeface="Segoe UI" panose="020B0502040204020203" pitchFamily="34" charset="0"/>
                <a:cs typeface="Segoe UI" panose="020B0502040204020203" pitchFamily="34" charset="0"/>
              </a:rPr>
              <a:t>Jiuqu</a:t>
            </a:r>
            <a:r>
              <a:rPr lang="en-US" altLang="ja-JP" sz="800" dirty="0">
                <a:latin typeface="Segoe UI" panose="020B0502040204020203" pitchFamily="34" charset="0"/>
                <a:cs typeface="Segoe UI" panose="020B0502040204020203" pitchFamily="34" charset="0"/>
              </a:rPr>
              <a:t> (Yamada </a:t>
            </a:r>
            <a:r>
              <a:rPr lang="en-US" altLang="ja-JP" sz="800" dirty="0" err="1">
                <a:latin typeface="Segoe UI" panose="020B0502040204020203" pitchFamily="34" charset="0"/>
                <a:cs typeface="Segoe UI" panose="020B0502040204020203" pitchFamily="34" charset="0"/>
              </a:rPr>
              <a:t>Nishiki</a:t>
            </a:r>
            <a:r>
              <a:rPr lang="en-US" altLang="ja-JP" sz="800" dirty="0">
                <a:latin typeface="Segoe UI" panose="020B0502040204020203" pitchFamily="34" charset="0"/>
                <a:cs typeface="Segoe UI" panose="020B0502040204020203" pitchFamily="34" charset="0"/>
              </a:rPr>
              <a:t>)</a:t>
            </a:r>
          </a:p>
          <a:p>
            <a:r>
              <a:rPr lang="ja-JP" altLang="en-US" sz="800">
                <a:latin typeface="Segoe UI" panose="020B0502040204020203" pitchFamily="34" charset="0"/>
                <a:cs typeface="Segoe UI" panose="020B0502040204020203" pitchFamily="34" charset="0"/>
              </a:rPr>
              <a:t>・ </a:t>
            </a:r>
            <a:r>
              <a:rPr lang="en-US" altLang="ja-JP" sz="800" dirty="0">
                <a:latin typeface="Segoe UI" panose="020B0502040204020203" pitchFamily="34" charset="0"/>
                <a:cs typeface="Segoe UI" panose="020B0502040204020203" pitchFamily="34" charset="0"/>
              </a:rPr>
              <a:t>Contents / 720ml</a:t>
            </a:r>
          </a:p>
          <a:p>
            <a:r>
              <a:rPr lang="ja-JP" altLang="en-US" sz="800">
                <a:latin typeface="Segoe UI" panose="020B0502040204020203" pitchFamily="34" charset="0"/>
                <a:cs typeface="Segoe UI" panose="020B0502040204020203" pitchFamily="34" charset="0"/>
              </a:rPr>
              <a:t>・ </a:t>
            </a:r>
            <a:r>
              <a:rPr lang="en-US" altLang="ja-JP" sz="800" dirty="0">
                <a:latin typeface="Segoe UI" panose="020B0502040204020203" pitchFamily="34" charset="0"/>
                <a:cs typeface="Segoe UI" panose="020B0502040204020203" pitchFamily="34" charset="0"/>
              </a:rPr>
              <a:t>Distillation method / Low temperature fermentation, distillation is atmospheric pressure single distillation method</a:t>
            </a:r>
          </a:p>
          <a:p>
            <a:r>
              <a:rPr lang="en-US" altLang="ja-JP" sz="800" dirty="0">
                <a:latin typeface="Segoe UI" panose="020B0502040204020203" pitchFamily="34" charset="0"/>
                <a:cs typeface="Segoe UI" panose="020B0502040204020203" pitchFamily="34" charset="0"/>
              </a:rPr>
              <a:t>★ International Wine &amp; Spirits</a:t>
            </a:r>
          </a:p>
          <a:p>
            <a:r>
              <a:rPr lang="en-US" altLang="ja-JP" sz="800" dirty="0">
                <a:latin typeface="Segoe UI" panose="020B0502040204020203" pitchFamily="34" charset="0"/>
                <a:cs typeface="Segoe UI" panose="020B0502040204020203" pitchFamily="34" charset="0"/>
              </a:rPr>
              <a:t>Competition 2017 / Highest Gold Award &amp; Best Category Award (VT2016</a:t>
            </a:r>
            <a:r>
              <a:rPr lang="en-US" altLang="ja-JP" sz="900" dirty="0">
                <a:latin typeface="Segoe UI" panose="020B0502040204020203" pitchFamily="34" charset="0"/>
                <a:cs typeface="Segoe UI" panose="020B0502040204020203" pitchFamily="34" charset="0"/>
              </a:rPr>
              <a:t>)</a:t>
            </a:r>
            <a:endParaRPr kumimoji="1" lang="ja-JP" altLang="en-US" sz="900">
              <a:latin typeface="Segoe UI" panose="020B0502040204020203" pitchFamily="34" charset="0"/>
              <a:cs typeface="Segoe UI" panose="020B0502040204020203" pitchFamily="34" charset="0"/>
            </a:endParaRPr>
          </a:p>
        </p:txBody>
      </p:sp>
      <p:sp>
        <p:nvSpPr>
          <p:cNvPr id="4" name="テキスト ボックス 3">
            <a:extLst>
              <a:ext uri="{FF2B5EF4-FFF2-40B4-BE49-F238E27FC236}">
                <a16:creationId xmlns:a16="http://schemas.microsoft.com/office/drawing/2014/main" id="{F08515E4-D5AF-9F06-1B64-0601CE559438}"/>
              </a:ext>
            </a:extLst>
          </p:cNvPr>
          <p:cNvSpPr txBox="1"/>
          <p:nvPr/>
        </p:nvSpPr>
        <p:spPr>
          <a:xfrm>
            <a:off x="4056079" y="2632248"/>
            <a:ext cx="2619892" cy="2169825"/>
          </a:xfrm>
          <a:prstGeom prst="rect">
            <a:avLst/>
          </a:prstGeom>
          <a:noFill/>
        </p:spPr>
        <p:txBody>
          <a:bodyPr wrap="square" rtlCol="0">
            <a:spAutoFit/>
          </a:bodyPr>
          <a:lstStyle/>
          <a:p>
            <a:r>
              <a:rPr lang="en-US" altLang="ja-JP" sz="900" dirty="0">
                <a:latin typeface="Segoe UI" panose="020B0502040204020203" pitchFamily="34" charset="0"/>
                <a:cs typeface="Segoe UI" panose="020B0502040204020203" pitchFamily="34" charset="0"/>
              </a:rPr>
              <a:t>The koji ratio was reduced and three-stage preparation was performed, and the slowly fermented mash was finished by atmospheric pressure single distillation. The mellow aroma of potatoes and the rich umami and sweetness of the potatoes spread in the mouth, giving it a mellow taste.</a:t>
            </a:r>
          </a:p>
          <a:p>
            <a:endParaRPr lang="en-US" altLang="ja-JP" sz="900" dirty="0">
              <a:latin typeface="Segoe UI" panose="020B0502040204020203" pitchFamily="34" charset="0"/>
              <a:cs typeface="Segoe UI" panose="020B0502040204020203" pitchFamily="34" charset="0"/>
            </a:endParaRPr>
          </a:p>
          <a:p>
            <a:endParaRPr lang="en-US" altLang="ja-JP" sz="900" dirty="0">
              <a:latin typeface="Segoe UI" panose="020B0502040204020203" pitchFamily="34" charset="0"/>
              <a:cs typeface="Segoe UI" panose="020B0502040204020203" pitchFamily="34" charset="0"/>
            </a:endParaRP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Alcohol content / 25 degrees</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Raw material name / potato “</a:t>
            </a:r>
            <a:r>
              <a:rPr lang="en-US" altLang="ja-JP" sz="900" dirty="0" err="1">
                <a:latin typeface="Segoe UI" panose="020B0502040204020203" pitchFamily="34" charset="0"/>
                <a:cs typeface="Segoe UI" panose="020B0502040204020203" pitchFamily="34" charset="0"/>
              </a:rPr>
              <a:t>Kogane</a:t>
            </a:r>
            <a:r>
              <a:rPr lang="en-US" altLang="ja-JP" sz="900" dirty="0">
                <a:latin typeface="Segoe UI" panose="020B0502040204020203" pitchFamily="34" charset="0"/>
                <a:cs typeface="Segoe UI" panose="020B0502040204020203" pitchFamily="34" charset="0"/>
              </a:rPr>
              <a:t> </a:t>
            </a:r>
            <a:r>
              <a:rPr lang="en-US" altLang="ja-JP" sz="900" dirty="0" err="1">
                <a:latin typeface="Segoe UI" panose="020B0502040204020203" pitchFamily="34" charset="0"/>
                <a:cs typeface="Segoe UI" panose="020B0502040204020203" pitchFamily="34" charset="0"/>
              </a:rPr>
              <a:t>sengan</a:t>
            </a:r>
            <a:r>
              <a:rPr lang="en-US" altLang="ja-JP" sz="900" dirty="0">
                <a:latin typeface="Segoe UI" panose="020B0502040204020203" pitchFamily="34" charset="0"/>
                <a:cs typeface="Segoe UI" panose="020B0502040204020203" pitchFamily="34" charset="0"/>
              </a:rPr>
              <a:t> from Satsuma” </a:t>
            </a:r>
            <a:r>
              <a:rPr lang="ja-JP" altLang="en-US" sz="900">
                <a:latin typeface="Segoe UI" panose="020B0502040204020203" pitchFamily="34" charset="0"/>
                <a:cs typeface="Segoe UI" panose="020B0502040204020203" pitchFamily="34" charset="0"/>
              </a:rPr>
              <a:t>・ </a:t>
            </a:r>
            <a:r>
              <a:rPr lang="en-US" altLang="ja-JP" sz="900" dirty="0" err="1">
                <a:latin typeface="Segoe UI" panose="020B0502040204020203" pitchFamily="34" charset="0"/>
                <a:cs typeface="Segoe UI" panose="020B0502040204020203" pitchFamily="34" charset="0"/>
              </a:rPr>
              <a:t>Jiuqu</a:t>
            </a:r>
            <a:endParaRPr lang="en-US" altLang="ja-JP" sz="900" dirty="0">
              <a:latin typeface="Segoe UI" panose="020B0502040204020203" pitchFamily="34" charset="0"/>
              <a:cs typeface="Segoe UI" panose="020B0502040204020203" pitchFamily="34" charset="0"/>
            </a:endParaRP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Contents / 1800ml </a:t>
            </a: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720ml</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Distillation method / atmospheric pressure single distillation</a:t>
            </a:r>
            <a:endParaRPr kumimoji="1" lang="ja-JP" altLang="en-US" sz="900">
              <a:latin typeface="Segoe UI" panose="020B0502040204020203" pitchFamily="34" charset="0"/>
              <a:cs typeface="Segoe UI" panose="020B0502040204020203" pitchFamily="34" charset="0"/>
            </a:endParaRPr>
          </a:p>
        </p:txBody>
      </p:sp>
      <p:sp>
        <p:nvSpPr>
          <p:cNvPr id="22" name="テキスト ボックス 21">
            <a:extLst>
              <a:ext uri="{FF2B5EF4-FFF2-40B4-BE49-F238E27FC236}">
                <a16:creationId xmlns:a16="http://schemas.microsoft.com/office/drawing/2014/main" id="{04BF304A-2259-6C59-F210-EFE9D9024489}"/>
              </a:ext>
            </a:extLst>
          </p:cNvPr>
          <p:cNvSpPr txBox="1"/>
          <p:nvPr/>
        </p:nvSpPr>
        <p:spPr>
          <a:xfrm>
            <a:off x="6548066" y="1049662"/>
            <a:ext cx="773555" cy="276999"/>
          </a:xfrm>
          <a:prstGeom prst="rect">
            <a:avLst/>
          </a:prstGeom>
          <a:noFill/>
        </p:spPr>
        <p:txBody>
          <a:bodyPr wrap="square" rtlCol="0">
            <a:spAutoFit/>
          </a:bodyPr>
          <a:lstStyle/>
          <a:p>
            <a:pPr algn="ctr"/>
            <a:r>
              <a:rPr kumimoji="1" lang="en-US" altLang="ja-JP" sz="1200" dirty="0">
                <a:solidFill>
                  <a:srgbClr val="A79243"/>
                </a:solidFill>
              </a:rPr>
              <a:t>Shochu</a:t>
            </a:r>
          </a:p>
        </p:txBody>
      </p:sp>
    </p:spTree>
    <p:extLst>
      <p:ext uri="{BB962C8B-B14F-4D97-AF65-F5344CB8AC3E}">
        <p14:creationId xmlns:p14="http://schemas.microsoft.com/office/powerpoint/2010/main" val="2483790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 y="0"/>
            <a:ext cx="7559675" cy="75871"/>
          </a:xfrm>
          <a:prstGeom prst="rect">
            <a:avLst/>
          </a:prstGeom>
          <a:solidFill>
            <a:srgbClr val="A79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1" y="10615942"/>
            <a:ext cx="7559675" cy="75871"/>
          </a:xfrm>
          <a:prstGeom prst="rect">
            <a:avLst/>
          </a:prstGeom>
          <a:solidFill>
            <a:srgbClr val="A79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353433" y="5491152"/>
            <a:ext cx="6830739" cy="45719"/>
          </a:xfrm>
          <a:prstGeom prst="rect">
            <a:avLst/>
          </a:prstGeom>
          <a:solidFill>
            <a:srgbClr val="C6B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プレースホルダー 9">
            <a:extLst>
              <a:ext uri="{FF2B5EF4-FFF2-40B4-BE49-F238E27FC236}">
                <a16:creationId xmlns:a16="http://schemas.microsoft.com/office/drawing/2014/main" id="{81A33349-13D6-ECBA-E41F-65D884E65A8C}"/>
              </a:ext>
            </a:extLst>
          </p:cNvPr>
          <p:cNvSpPr>
            <a:spLocks noGrp="1"/>
          </p:cNvSpPr>
          <p:nvPr>
            <p:ph type="body" sz="quarter" idx="24"/>
          </p:nvPr>
        </p:nvSpPr>
        <p:spPr>
          <a:xfrm>
            <a:off x="445040" y="2600731"/>
            <a:ext cx="2562188" cy="450102"/>
          </a:xfrm>
        </p:spPr>
        <p:txBody>
          <a:bodyPr/>
          <a:lstStyle/>
          <a:p>
            <a:r>
              <a:rPr lang="en-US" altLang="ja-JP" sz="1600" dirty="0" err="1">
                <a:latin typeface="Segoe UI" panose="020B0502040204020203" pitchFamily="34" charset="0"/>
                <a:cs typeface="Segoe UI" panose="020B0502040204020203" pitchFamily="34" charset="0"/>
              </a:rPr>
              <a:t>Houzan</a:t>
            </a:r>
            <a:r>
              <a:rPr lang="en-US" altLang="ja-JP" sz="1600" dirty="0">
                <a:latin typeface="Segoe UI" panose="020B0502040204020203" pitchFamily="34" charset="0"/>
                <a:cs typeface="Segoe UI" panose="020B0502040204020203" pitchFamily="34" charset="0"/>
              </a:rPr>
              <a:t> </a:t>
            </a:r>
            <a:r>
              <a:rPr lang="en-US" altLang="ja-JP" sz="1600" dirty="0" err="1">
                <a:latin typeface="Segoe UI" panose="020B0502040204020203" pitchFamily="34" charset="0"/>
                <a:cs typeface="Segoe UI" panose="020B0502040204020203" pitchFamily="34" charset="0"/>
              </a:rPr>
              <a:t>Imokojizenryo</a:t>
            </a:r>
            <a:endParaRPr lang="ja-JP" altLang="en-US" sz="1600">
              <a:latin typeface="Segoe UI" panose="020B0502040204020203" pitchFamily="34" charset="0"/>
              <a:cs typeface="Segoe UI" panose="020B0502040204020203" pitchFamily="34" charset="0"/>
            </a:endParaRPr>
          </a:p>
        </p:txBody>
      </p:sp>
      <p:sp>
        <p:nvSpPr>
          <p:cNvPr id="11" name="テキスト プレースホルダー 10">
            <a:extLst>
              <a:ext uri="{FF2B5EF4-FFF2-40B4-BE49-F238E27FC236}">
                <a16:creationId xmlns:a16="http://schemas.microsoft.com/office/drawing/2014/main" id="{B30E4870-B0A1-3011-06C3-A0CAA5A522A1}"/>
              </a:ext>
            </a:extLst>
          </p:cNvPr>
          <p:cNvSpPr>
            <a:spLocks noGrp="1"/>
          </p:cNvSpPr>
          <p:nvPr>
            <p:ph type="body" sz="quarter" idx="25"/>
          </p:nvPr>
        </p:nvSpPr>
        <p:spPr>
          <a:xfrm>
            <a:off x="445040" y="2995543"/>
            <a:ext cx="2744086" cy="2150724"/>
          </a:xfrm>
        </p:spPr>
        <p:txBody>
          <a:bodyPr/>
          <a:lstStyle/>
          <a:p>
            <a:r>
              <a:rPr lang="en-US" altLang="ja-JP" sz="900" dirty="0">
                <a:latin typeface="Segoe UI" panose="020B0502040204020203" pitchFamily="34" charset="0"/>
                <a:cs typeface="Segoe UI" panose="020B0502040204020203" pitchFamily="34" charset="0"/>
              </a:rPr>
              <a:t>I also used potatoes for the </a:t>
            </a:r>
            <a:r>
              <a:rPr lang="en-US" altLang="ja-JP" sz="900" dirty="0" err="1">
                <a:latin typeface="Segoe UI" panose="020B0502040204020203" pitchFamily="34" charset="0"/>
                <a:cs typeface="Segoe UI" panose="020B0502040204020203" pitchFamily="34" charset="0"/>
              </a:rPr>
              <a:t>jiuqu</a:t>
            </a:r>
            <a:r>
              <a:rPr lang="en-US" altLang="ja-JP" sz="900" dirty="0">
                <a:latin typeface="Segoe UI" panose="020B0502040204020203" pitchFamily="34" charset="0"/>
                <a:cs typeface="Segoe UI" panose="020B0502040204020203" pitchFamily="34" charset="0"/>
              </a:rPr>
              <a:t>, and prepared only 100% potatoes (</a:t>
            </a:r>
            <a:r>
              <a:rPr lang="en-US" altLang="ja-JP" sz="900" dirty="0" err="1">
                <a:latin typeface="Segoe UI" panose="020B0502040204020203" pitchFamily="34" charset="0"/>
                <a:cs typeface="Segoe UI" panose="020B0502040204020203" pitchFamily="34" charset="0"/>
              </a:rPr>
              <a:t>Kogane</a:t>
            </a:r>
            <a:r>
              <a:rPr lang="en-US" altLang="ja-JP" sz="900" dirty="0">
                <a:latin typeface="Segoe UI" panose="020B0502040204020203" pitchFamily="34" charset="0"/>
                <a:cs typeface="Segoe UI" panose="020B0502040204020203" pitchFamily="34" charset="0"/>
              </a:rPr>
              <a:t> </a:t>
            </a:r>
            <a:r>
              <a:rPr lang="en-US" altLang="ja-JP" sz="900" dirty="0" err="1">
                <a:latin typeface="Segoe UI" panose="020B0502040204020203" pitchFamily="34" charset="0"/>
                <a:cs typeface="Segoe UI" panose="020B0502040204020203" pitchFamily="34" charset="0"/>
              </a:rPr>
              <a:t>sengan</a:t>
            </a:r>
            <a:r>
              <a:rPr lang="en-US" altLang="ja-JP" sz="900" dirty="0">
                <a:latin typeface="Segoe UI" panose="020B0502040204020203" pitchFamily="34" charset="0"/>
                <a:cs typeface="Segoe UI" panose="020B0502040204020203" pitchFamily="34" charset="0"/>
              </a:rPr>
              <a:t>). The time spent by Mr. Mori, who spared no effort in delicate preparation, tells us that the potatoes are elegant and fragrant. Please enjoy the special taste of the limited shipment.</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Alcohol content / volume</a:t>
            </a:r>
            <a:br>
              <a:rPr lang="en-US" altLang="ja-JP" sz="900" dirty="0">
                <a:latin typeface="Segoe UI" panose="020B0502040204020203" pitchFamily="34" charset="0"/>
                <a:cs typeface="Segoe UI" panose="020B0502040204020203" pitchFamily="34" charset="0"/>
              </a:rPr>
            </a:b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Raw material name / Sweet potato (</a:t>
            </a:r>
            <a:r>
              <a:rPr lang="en-US" altLang="ja-JP" sz="900" dirty="0" err="1">
                <a:latin typeface="Segoe UI" panose="020B0502040204020203" pitchFamily="34" charset="0"/>
                <a:cs typeface="Segoe UI" panose="020B0502040204020203" pitchFamily="34" charset="0"/>
              </a:rPr>
              <a:t>Kogane</a:t>
            </a:r>
            <a:r>
              <a:rPr lang="en-US" altLang="ja-JP" sz="900" dirty="0">
                <a:latin typeface="Segoe UI" panose="020B0502040204020203" pitchFamily="34" charset="0"/>
                <a:cs typeface="Segoe UI" panose="020B0502040204020203" pitchFamily="34" charset="0"/>
              </a:rPr>
              <a:t> </a:t>
            </a:r>
            <a:r>
              <a:rPr lang="en-US" altLang="ja-JP" sz="900" dirty="0" err="1">
                <a:latin typeface="Segoe UI" panose="020B0502040204020203" pitchFamily="34" charset="0"/>
                <a:cs typeface="Segoe UI" panose="020B0502040204020203" pitchFamily="34" charset="0"/>
              </a:rPr>
              <a:t>sengan</a:t>
            </a:r>
            <a:r>
              <a:rPr lang="en-US" altLang="ja-JP" sz="900" dirty="0">
                <a:latin typeface="Segoe UI" panose="020B0502040204020203" pitchFamily="34" charset="0"/>
                <a:cs typeface="Segoe UI" panose="020B0502040204020203" pitchFamily="34" charset="0"/>
              </a:rPr>
              <a:t> from Kagoshima prefecture) </a:t>
            </a:r>
            <a:br>
              <a:rPr lang="en-US" altLang="ja-JP" sz="900" dirty="0">
                <a:latin typeface="Segoe UI" panose="020B0502040204020203" pitchFamily="34" charset="0"/>
                <a:cs typeface="Segoe UI" panose="020B0502040204020203" pitchFamily="34" charset="0"/>
              </a:rPr>
            </a:br>
            <a:r>
              <a:rPr lang="ja-JP" altLang="en-US" sz="900">
                <a:latin typeface="Segoe UI" panose="020B0502040204020203" pitchFamily="34" charset="0"/>
                <a:cs typeface="Segoe UI" panose="020B0502040204020203" pitchFamily="34" charset="0"/>
              </a:rPr>
              <a:t>・ </a:t>
            </a:r>
            <a:r>
              <a:rPr lang="en-US" altLang="ja-JP" sz="900" dirty="0" err="1">
                <a:latin typeface="Segoe UI" panose="020B0502040204020203" pitchFamily="34" charset="0"/>
                <a:cs typeface="Segoe UI" panose="020B0502040204020203" pitchFamily="34" charset="0"/>
              </a:rPr>
              <a:t>Jiuqu</a:t>
            </a:r>
            <a:r>
              <a:rPr lang="en-US" altLang="ja-JP" sz="900" dirty="0">
                <a:latin typeface="Segoe UI" panose="020B0502040204020203" pitchFamily="34" charset="0"/>
                <a:cs typeface="Segoe UI" panose="020B0502040204020203" pitchFamily="34" charset="0"/>
              </a:rPr>
              <a:t> (</a:t>
            </a:r>
            <a:r>
              <a:rPr lang="en-US" altLang="ja-JP" sz="900" dirty="0" err="1">
                <a:latin typeface="Segoe UI" panose="020B0502040204020203" pitchFamily="34" charset="0"/>
                <a:cs typeface="Segoe UI" panose="020B0502040204020203" pitchFamily="34" charset="0"/>
              </a:rPr>
              <a:t>Jiuqu</a:t>
            </a:r>
            <a:r>
              <a:rPr lang="en-US" altLang="ja-JP" sz="900" dirty="0">
                <a:latin typeface="Segoe UI" panose="020B0502040204020203" pitchFamily="34" charset="0"/>
                <a:cs typeface="Segoe UI" panose="020B0502040204020203" pitchFamily="34" charset="0"/>
              </a:rPr>
              <a:t> / Black </a:t>
            </a:r>
            <a:r>
              <a:rPr lang="en-US" altLang="ja-JP" sz="900" dirty="0" err="1">
                <a:latin typeface="Segoe UI" panose="020B0502040204020203" pitchFamily="34" charset="0"/>
                <a:cs typeface="Segoe UI" panose="020B0502040204020203" pitchFamily="34" charset="0"/>
              </a:rPr>
              <a:t>Jiuqu</a:t>
            </a:r>
            <a:r>
              <a:rPr lang="en-US" altLang="ja-JP" sz="900" dirty="0">
                <a:latin typeface="Segoe UI" panose="020B0502040204020203" pitchFamily="34" charset="0"/>
                <a:cs typeface="Segoe UI" panose="020B0502040204020203" pitchFamily="34" charset="0"/>
              </a:rPr>
              <a:t>)</a:t>
            </a:r>
            <a:br>
              <a:rPr lang="en-US" altLang="ja-JP" sz="900" dirty="0">
                <a:latin typeface="Segoe UI" panose="020B0502040204020203" pitchFamily="34" charset="0"/>
                <a:cs typeface="Segoe UI" panose="020B0502040204020203" pitchFamily="34" charset="0"/>
              </a:rPr>
            </a:b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Contents / 1800ml</a:t>
            </a:r>
            <a:br>
              <a:rPr lang="en-US" altLang="ja-JP" sz="900" dirty="0">
                <a:latin typeface="Segoe UI" panose="020B0502040204020203" pitchFamily="34" charset="0"/>
                <a:cs typeface="Segoe UI" panose="020B0502040204020203" pitchFamily="34" charset="0"/>
              </a:rPr>
            </a:b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Distillation method / atmospheric pressure single distillation</a:t>
            </a:r>
            <a:br>
              <a:rPr lang="en-US" altLang="ja-JP" sz="900" dirty="0">
                <a:latin typeface="Segoe UI" panose="020B0502040204020203" pitchFamily="34" charset="0"/>
                <a:cs typeface="Segoe UI" panose="020B0502040204020203" pitchFamily="34" charset="0"/>
              </a:rPr>
            </a:br>
            <a:r>
              <a:rPr lang="en-US" altLang="ja-JP" sz="900" dirty="0">
                <a:latin typeface="Segoe UI" panose="020B0502040204020203" pitchFamily="34" charset="0"/>
                <a:cs typeface="Segoe UI" panose="020B0502040204020203" pitchFamily="34" charset="0"/>
              </a:rPr>
              <a:t>&lt;Seasonal&gt;</a:t>
            </a:r>
            <a:endParaRPr lang="ja-JP" altLang="en-US" sz="900">
              <a:latin typeface="Segoe UI" panose="020B0502040204020203" pitchFamily="34" charset="0"/>
              <a:cs typeface="Segoe UI" panose="020B0502040204020203" pitchFamily="34" charset="0"/>
            </a:endParaRPr>
          </a:p>
        </p:txBody>
      </p:sp>
      <p:grpSp>
        <p:nvGrpSpPr>
          <p:cNvPr id="18" name="グループ化 17"/>
          <p:cNvGrpSpPr/>
          <p:nvPr/>
        </p:nvGrpSpPr>
        <p:grpSpPr>
          <a:xfrm>
            <a:off x="-1351721" y="-5935"/>
            <a:ext cx="1146915" cy="389885"/>
            <a:chOff x="-4837043" y="1470991"/>
            <a:chExt cx="1351721" cy="459508"/>
          </a:xfrm>
        </p:grpSpPr>
        <p:sp>
          <p:nvSpPr>
            <p:cNvPr id="19" name="正方形/長方形 18"/>
            <p:cNvSpPr/>
            <p:nvPr/>
          </p:nvSpPr>
          <p:spPr>
            <a:xfrm>
              <a:off x="-4837043" y="1470991"/>
              <a:ext cx="1351721" cy="437322"/>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0" name="テキスト ボックス 19"/>
            <p:cNvSpPr txBox="1"/>
            <p:nvPr/>
          </p:nvSpPr>
          <p:spPr>
            <a:xfrm>
              <a:off x="-4587399" y="1531489"/>
              <a:ext cx="852432" cy="399010"/>
            </a:xfrm>
            <a:prstGeom prst="rect">
              <a:avLst/>
            </a:prstGeom>
            <a:noFill/>
          </p:spPr>
          <p:txBody>
            <a:bodyPr wrap="none" rtlCol="0">
              <a:spAutoFit/>
            </a:bodyPr>
            <a:lstStyle/>
            <a:p>
              <a:pPr algn="ctr"/>
              <a:r>
                <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rPr>
                <a:t>表面</a:t>
              </a:r>
              <a:r>
                <a:rPr kumimoji="1" lang="en-US" altLang="ja-JP" sz="1600" dirty="0">
                  <a:latin typeface="メイリオ" panose="020B0604030504040204" pitchFamily="50" charset="-128"/>
                  <a:ea typeface="メイリオ" panose="020B0604030504040204" pitchFamily="50" charset="-128"/>
                  <a:cs typeface="メイリオ" panose="020B0604030504040204" pitchFamily="50" charset="-128"/>
                </a:rPr>
                <a:t>2</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1026" name="Picture 2" descr="西酒造株式会社 - YouTube">
            <a:extLst>
              <a:ext uri="{FF2B5EF4-FFF2-40B4-BE49-F238E27FC236}">
                <a16:creationId xmlns:a16="http://schemas.microsoft.com/office/drawing/2014/main" id="{30EAF060-959F-1969-CB75-AFE8322219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5268" y="318878"/>
            <a:ext cx="839152" cy="839152"/>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EFF7F50B-86EB-C6D1-2862-F055054E69FD}"/>
              </a:ext>
            </a:extLst>
          </p:cNvPr>
          <p:cNvSpPr txBox="1"/>
          <p:nvPr/>
        </p:nvSpPr>
        <p:spPr>
          <a:xfrm>
            <a:off x="3788123" y="2570581"/>
            <a:ext cx="3714863" cy="338554"/>
          </a:xfrm>
          <a:prstGeom prst="rect">
            <a:avLst/>
          </a:prstGeom>
          <a:noFill/>
        </p:spPr>
        <p:txBody>
          <a:bodyPr wrap="none" rtlCol="0">
            <a:spAutoFit/>
          </a:bodyPr>
          <a:lstStyle/>
          <a:p>
            <a:r>
              <a:rPr lang="en-US" altLang="ja-JP" sz="1600" b="1" dirty="0" err="1">
                <a:latin typeface="Segoe UI" panose="020B0502040204020203" pitchFamily="34" charset="0"/>
                <a:cs typeface="Segoe UI" panose="020B0502040204020203" pitchFamily="34" charset="0"/>
              </a:rPr>
              <a:t>Houzan</a:t>
            </a:r>
            <a:r>
              <a:rPr lang="en-US" altLang="ja-JP" sz="1600" b="1" dirty="0">
                <a:latin typeface="Segoe UI" panose="020B0502040204020203" pitchFamily="34" charset="0"/>
                <a:cs typeface="Segoe UI" panose="020B0502040204020203" pitchFamily="34" charset="0"/>
              </a:rPr>
              <a:t> Aya </a:t>
            </a:r>
            <a:r>
              <a:rPr lang="en-US" altLang="ja-JP" sz="1600" b="1" dirty="0" err="1">
                <a:latin typeface="Segoe UI" panose="020B0502040204020203" pitchFamily="34" charset="0"/>
                <a:cs typeface="Segoe UI" panose="020B0502040204020203" pitchFamily="34" charset="0"/>
              </a:rPr>
              <a:t>murasaki</a:t>
            </a:r>
            <a:r>
              <a:rPr lang="en-US" altLang="ja-JP" sz="1600" b="1" dirty="0">
                <a:latin typeface="Segoe UI" panose="020B0502040204020203" pitchFamily="34" charset="0"/>
                <a:cs typeface="Segoe UI" panose="020B0502040204020203" pitchFamily="34" charset="0"/>
              </a:rPr>
              <a:t> </a:t>
            </a:r>
            <a:r>
              <a:rPr lang="en-US" altLang="ja-JP" sz="1600" b="1" dirty="0" err="1">
                <a:latin typeface="Segoe UI" panose="020B0502040204020203" pitchFamily="34" charset="0"/>
                <a:cs typeface="Segoe UI" panose="020B0502040204020203" pitchFamily="34" charset="0"/>
              </a:rPr>
              <a:t>Imokojizenryo</a:t>
            </a:r>
            <a:endParaRPr kumimoji="1" lang="ja-JP" altLang="en-US" sz="1600" b="1">
              <a:latin typeface="Segoe UI" panose="020B0502040204020203" pitchFamily="34" charset="0"/>
              <a:cs typeface="Segoe UI" panose="020B0502040204020203" pitchFamily="34" charset="0"/>
            </a:endParaRPr>
          </a:p>
        </p:txBody>
      </p:sp>
      <p:sp>
        <p:nvSpPr>
          <p:cNvPr id="3" name="テキスト ボックス 2">
            <a:extLst>
              <a:ext uri="{FF2B5EF4-FFF2-40B4-BE49-F238E27FC236}">
                <a16:creationId xmlns:a16="http://schemas.microsoft.com/office/drawing/2014/main" id="{07D98CF8-9968-DD0A-2761-C3268AFD3FD7}"/>
              </a:ext>
            </a:extLst>
          </p:cNvPr>
          <p:cNvSpPr txBox="1"/>
          <p:nvPr/>
        </p:nvSpPr>
        <p:spPr>
          <a:xfrm>
            <a:off x="445040" y="7627530"/>
            <a:ext cx="2282100" cy="338554"/>
          </a:xfrm>
          <a:prstGeom prst="rect">
            <a:avLst/>
          </a:prstGeom>
          <a:noFill/>
        </p:spPr>
        <p:txBody>
          <a:bodyPr wrap="none" rtlCol="0">
            <a:spAutoFit/>
          </a:bodyPr>
          <a:lstStyle/>
          <a:p>
            <a:r>
              <a:rPr lang="en-US" altLang="ja-JP" sz="1600" b="1" dirty="0" err="1">
                <a:latin typeface="Segoe UI" panose="020B0502040204020203" pitchFamily="34" charset="0"/>
                <a:cs typeface="Segoe UI" panose="020B0502040204020203" pitchFamily="34" charset="0"/>
              </a:rPr>
              <a:t>Houzan</a:t>
            </a:r>
            <a:r>
              <a:rPr lang="en-US" altLang="ja-JP" sz="1600" b="1" dirty="0">
                <a:latin typeface="Segoe UI" panose="020B0502040204020203" pitchFamily="34" charset="0"/>
                <a:cs typeface="Segoe UI" panose="020B0502040204020203" pitchFamily="34" charset="0"/>
              </a:rPr>
              <a:t> Aya Murasaki</a:t>
            </a:r>
            <a:endParaRPr kumimoji="1" lang="ja-JP" altLang="en-US" sz="1600" b="1">
              <a:latin typeface="Segoe UI" panose="020B0502040204020203" pitchFamily="34" charset="0"/>
              <a:cs typeface="Segoe UI" panose="020B0502040204020203" pitchFamily="34" charset="0"/>
            </a:endParaRPr>
          </a:p>
        </p:txBody>
      </p:sp>
      <p:sp>
        <p:nvSpPr>
          <p:cNvPr id="4" name="テキスト ボックス 3">
            <a:extLst>
              <a:ext uri="{FF2B5EF4-FFF2-40B4-BE49-F238E27FC236}">
                <a16:creationId xmlns:a16="http://schemas.microsoft.com/office/drawing/2014/main" id="{33F4CEAA-78FA-30DF-03A6-96C8BAE074C7}"/>
              </a:ext>
            </a:extLst>
          </p:cNvPr>
          <p:cNvSpPr txBox="1"/>
          <p:nvPr/>
        </p:nvSpPr>
        <p:spPr>
          <a:xfrm>
            <a:off x="3788123" y="7624550"/>
            <a:ext cx="2282100" cy="338554"/>
          </a:xfrm>
          <a:prstGeom prst="rect">
            <a:avLst/>
          </a:prstGeom>
          <a:noFill/>
        </p:spPr>
        <p:txBody>
          <a:bodyPr wrap="square" rtlCol="0">
            <a:spAutoFit/>
          </a:bodyPr>
          <a:lstStyle/>
          <a:p>
            <a:r>
              <a:rPr lang="en-US" altLang="ja-JP" sz="1600" b="1" dirty="0" err="1">
                <a:latin typeface="Segoe UI" panose="020B0502040204020203" pitchFamily="34" charset="0"/>
                <a:cs typeface="Segoe UI" panose="020B0502040204020203" pitchFamily="34" charset="0"/>
              </a:rPr>
              <a:t>Houzan</a:t>
            </a:r>
            <a:r>
              <a:rPr lang="en-US" altLang="ja-JP" sz="1600" b="1" dirty="0">
                <a:latin typeface="Segoe UI" panose="020B0502040204020203" pitchFamily="34" charset="0"/>
                <a:cs typeface="Segoe UI" panose="020B0502040204020203" pitchFamily="34" charset="0"/>
              </a:rPr>
              <a:t> Shiro </a:t>
            </a:r>
            <a:r>
              <a:rPr lang="en-US" altLang="ja-JP" sz="1600" b="1" dirty="0" err="1">
                <a:latin typeface="Segoe UI" panose="020B0502040204020203" pitchFamily="34" charset="0"/>
                <a:cs typeface="Segoe UI" panose="020B0502040204020203" pitchFamily="34" charset="0"/>
              </a:rPr>
              <a:t>yutaka</a:t>
            </a:r>
            <a:endParaRPr kumimoji="1" lang="ja-JP" altLang="en-US" sz="1600" b="1">
              <a:latin typeface="Segoe UI" panose="020B0502040204020203" pitchFamily="34" charset="0"/>
              <a:cs typeface="Segoe UI" panose="020B0502040204020203" pitchFamily="34" charset="0"/>
            </a:endParaRPr>
          </a:p>
        </p:txBody>
      </p:sp>
      <p:pic>
        <p:nvPicPr>
          <p:cNvPr id="2050" name="Picture 2" descr="宝山 芋麹全量">
            <a:extLst>
              <a:ext uri="{FF2B5EF4-FFF2-40B4-BE49-F238E27FC236}">
                <a16:creationId xmlns:a16="http://schemas.microsoft.com/office/drawing/2014/main" id="{FF0F52BA-E766-4E50-A637-CD8FF84403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947" y="131897"/>
            <a:ext cx="2419426" cy="24194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宝山 綾紫芋麹全量">
            <a:extLst>
              <a:ext uri="{FF2B5EF4-FFF2-40B4-BE49-F238E27FC236}">
                <a16:creationId xmlns:a16="http://schemas.microsoft.com/office/drawing/2014/main" id="{0483AE86-6C64-B2F0-F1B4-2BCD2F6AF8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1997" y="169589"/>
            <a:ext cx="2303438" cy="2303438"/>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690544DB-C033-93D1-CE5E-85AECD209572}"/>
              </a:ext>
            </a:extLst>
          </p:cNvPr>
          <p:cNvSpPr txBox="1"/>
          <p:nvPr/>
        </p:nvSpPr>
        <p:spPr>
          <a:xfrm>
            <a:off x="3788123" y="2980108"/>
            <a:ext cx="3199697" cy="2031325"/>
          </a:xfrm>
          <a:prstGeom prst="rect">
            <a:avLst/>
          </a:prstGeom>
          <a:noFill/>
        </p:spPr>
        <p:txBody>
          <a:bodyPr wrap="square" rtlCol="0">
            <a:spAutoFit/>
          </a:bodyPr>
          <a:lstStyle/>
          <a:p>
            <a:r>
              <a:rPr lang="en-US" altLang="ja-JP" sz="900" dirty="0">
                <a:latin typeface="Segoe UI" panose="020B0502040204020203" pitchFamily="34" charset="0"/>
                <a:cs typeface="Segoe UI" panose="020B0502040204020203" pitchFamily="34" charset="0"/>
              </a:rPr>
              <a:t>Made luxuriously using only the potato "</a:t>
            </a:r>
            <a:r>
              <a:rPr lang="en-US" altLang="ja-JP" sz="900" dirty="0" err="1">
                <a:latin typeface="Segoe UI" panose="020B0502040204020203" pitchFamily="34" charset="0"/>
                <a:cs typeface="Segoe UI" panose="020B0502040204020203" pitchFamily="34" charset="0"/>
              </a:rPr>
              <a:t>Aymurashi</a:t>
            </a:r>
            <a:r>
              <a:rPr lang="en-US" altLang="ja-JP" sz="900" dirty="0">
                <a:latin typeface="Segoe UI" panose="020B0502040204020203" pitchFamily="34" charset="0"/>
                <a:cs typeface="Segoe UI" panose="020B0502040204020203" pitchFamily="34" charset="0"/>
              </a:rPr>
              <a:t>", which has a reputation for enjoying a wine-like scent. Of course, </a:t>
            </a:r>
            <a:r>
              <a:rPr lang="en-US" altLang="ja-JP" sz="900" dirty="0" err="1">
                <a:latin typeface="Segoe UI" panose="020B0502040204020203" pitchFamily="34" charset="0"/>
                <a:cs typeface="Segoe UI" panose="020B0502040204020203" pitchFamily="34" charset="0"/>
              </a:rPr>
              <a:t>Jiuqu</a:t>
            </a:r>
            <a:r>
              <a:rPr lang="en-US" altLang="ja-JP" sz="900" dirty="0">
                <a:latin typeface="Segoe UI" panose="020B0502040204020203" pitchFamily="34" charset="0"/>
                <a:cs typeface="Segoe UI" panose="020B0502040204020203" pitchFamily="34" charset="0"/>
              </a:rPr>
              <a:t> is also "</a:t>
            </a:r>
            <a:r>
              <a:rPr lang="en-US" altLang="ja-JP" sz="900" dirty="0" err="1">
                <a:latin typeface="Segoe UI" panose="020B0502040204020203" pitchFamily="34" charset="0"/>
                <a:cs typeface="Segoe UI" panose="020B0502040204020203" pitchFamily="34" charset="0"/>
              </a:rPr>
              <a:t>Ayamurashi</a:t>
            </a:r>
            <a:r>
              <a:rPr lang="en-US" altLang="ja-JP" sz="900" dirty="0">
                <a:latin typeface="Segoe UI" panose="020B0502040204020203" pitchFamily="34" charset="0"/>
                <a:cs typeface="Segoe UI" panose="020B0502040204020203" pitchFamily="34" charset="0"/>
              </a:rPr>
              <a:t>". Along with the unique aroma that drifts from the deep violet mash, the rich taste of potatoes that only the entire amount of potato </a:t>
            </a:r>
            <a:r>
              <a:rPr lang="en-US" altLang="ja-JP" sz="900" dirty="0" err="1">
                <a:latin typeface="Segoe UI" panose="020B0502040204020203" pitchFamily="34" charset="0"/>
                <a:cs typeface="Segoe UI" panose="020B0502040204020203" pitchFamily="34" charset="0"/>
              </a:rPr>
              <a:t>jiuqu</a:t>
            </a:r>
            <a:r>
              <a:rPr lang="en-US" altLang="ja-JP" sz="900" dirty="0">
                <a:latin typeface="Segoe UI" panose="020B0502040204020203" pitchFamily="34" charset="0"/>
                <a:cs typeface="Segoe UI" panose="020B0502040204020203" pitchFamily="34" charset="0"/>
              </a:rPr>
              <a:t> can have has created a new impression.</a:t>
            </a:r>
          </a:p>
          <a:p>
            <a:endParaRPr lang="en-US" altLang="ja-JP" sz="900" dirty="0">
              <a:latin typeface="Segoe UI" panose="020B0502040204020203" pitchFamily="34" charset="0"/>
              <a:cs typeface="Segoe UI" panose="020B0502040204020203" pitchFamily="34" charset="0"/>
            </a:endParaRP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Alcohol content / volume</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Raw material name / Sweet potato (Aya purple from Kagoshima prefecture) </a:t>
            </a:r>
            <a:r>
              <a:rPr lang="ja-JP" altLang="en-US" sz="900">
                <a:latin typeface="Segoe UI" panose="020B0502040204020203" pitchFamily="34" charset="0"/>
                <a:cs typeface="Segoe UI" panose="020B0502040204020203" pitchFamily="34" charset="0"/>
              </a:rPr>
              <a:t>・ </a:t>
            </a:r>
            <a:r>
              <a:rPr lang="en-US" altLang="ja-JP" sz="900" dirty="0" err="1">
                <a:latin typeface="Segoe UI" panose="020B0502040204020203" pitchFamily="34" charset="0"/>
                <a:cs typeface="Segoe UI" panose="020B0502040204020203" pitchFamily="34" charset="0"/>
              </a:rPr>
              <a:t>Jiuqu</a:t>
            </a:r>
            <a:r>
              <a:rPr lang="en-US" altLang="ja-JP" sz="900" dirty="0">
                <a:latin typeface="Segoe UI" panose="020B0502040204020203" pitchFamily="34" charset="0"/>
                <a:cs typeface="Segoe UI" panose="020B0502040204020203" pitchFamily="34" charset="0"/>
              </a:rPr>
              <a:t> (</a:t>
            </a:r>
            <a:r>
              <a:rPr lang="en-US" altLang="ja-JP" sz="900" dirty="0" err="1">
                <a:latin typeface="Segoe UI" panose="020B0502040204020203" pitchFamily="34" charset="0"/>
                <a:cs typeface="Segoe UI" panose="020B0502040204020203" pitchFamily="34" charset="0"/>
              </a:rPr>
              <a:t>Jiuqu</a:t>
            </a:r>
            <a:r>
              <a:rPr lang="en-US" altLang="ja-JP" sz="900" dirty="0">
                <a:latin typeface="Segoe UI" panose="020B0502040204020203" pitchFamily="34" charset="0"/>
                <a:cs typeface="Segoe UI" panose="020B0502040204020203" pitchFamily="34" charset="0"/>
              </a:rPr>
              <a:t> / Black </a:t>
            </a:r>
            <a:r>
              <a:rPr lang="en-US" altLang="ja-JP" sz="900" dirty="0" err="1">
                <a:latin typeface="Segoe UI" panose="020B0502040204020203" pitchFamily="34" charset="0"/>
                <a:cs typeface="Segoe UI" panose="020B0502040204020203" pitchFamily="34" charset="0"/>
              </a:rPr>
              <a:t>Jiuqu</a:t>
            </a:r>
            <a:r>
              <a:rPr lang="en-US" altLang="ja-JP" sz="900" dirty="0">
                <a:latin typeface="Segoe UI" panose="020B0502040204020203" pitchFamily="34" charset="0"/>
                <a:cs typeface="Segoe UI" panose="020B0502040204020203" pitchFamily="34" charset="0"/>
              </a:rPr>
              <a:t>)</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Contents / 1800ml</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Distillation method / atmospheric pressure single distillation</a:t>
            </a:r>
            <a:br>
              <a:rPr lang="en-US" altLang="ja-JP" sz="900" dirty="0">
                <a:latin typeface="Segoe UI" panose="020B0502040204020203" pitchFamily="34" charset="0"/>
                <a:cs typeface="Segoe UI" panose="020B0502040204020203" pitchFamily="34" charset="0"/>
              </a:rPr>
            </a:br>
            <a:r>
              <a:rPr lang="en-US" altLang="ja-JP" sz="900" dirty="0">
                <a:latin typeface="Segoe UI" panose="020B0502040204020203" pitchFamily="34" charset="0"/>
                <a:cs typeface="Segoe UI" panose="020B0502040204020203" pitchFamily="34" charset="0"/>
              </a:rPr>
              <a:t>&lt;Seasonal&gt;</a:t>
            </a:r>
            <a:endParaRPr kumimoji="1" lang="ja-JP" altLang="en-US" sz="900">
              <a:latin typeface="Segoe UI" panose="020B0502040204020203" pitchFamily="34" charset="0"/>
              <a:cs typeface="Segoe UI" panose="020B0502040204020203" pitchFamily="34" charset="0"/>
            </a:endParaRPr>
          </a:p>
        </p:txBody>
      </p:sp>
      <p:pic>
        <p:nvPicPr>
          <p:cNvPr id="2054" name="Picture 6" descr="宝山 蒸撰白豊&lt;br&gt;酒精乃雫">
            <a:extLst>
              <a:ext uri="{FF2B5EF4-FFF2-40B4-BE49-F238E27FC236}">
                <a16:creationId xmlns:a16="http://schemas.microsoft.com/office/drawing/2014/main" id="{5B2A05DF-E36C-2BA3-4529-5640C8906F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9522" y="5568703"/>
            <a:ext cx="2108387" cy="2108387"/>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a:extLst>
              <a:ext uri="{FF2B5EF4-FFF2-40B4-BE49-F238E27FC236}">
                <a16:creationId xmlns:a16="http://schemas.microsoft.com/office/drawing/2014/main" id="{D7BC0599-B56D-4661-A9F7-71DC5BE621E5}"/>
              </a:ext>
            </a:extLst>
          </p:cNvPr>
          <p:cNvSpPr txBox="1"/>
          <p:nvPr/>
        </p:nvSpPr>
        <p:spPr>
          <a:xfrm>
            <a:off x="3788123" y="7966084"/>
            <a:ext cx="2991281" cy="2308324"/>
          </a:xfrm>
          <a:prstGeom prst="rect">
            <a:avLst/>
          </a:prstGeom>
          <a:noFill/>
        </p:spPr>
        <p:txBody>
          <a:bodyPr wrap="square" rtlCol="0">
            <a:spAutoFit/>
          </a:bodyPr>
          <a:lstStyle/>
          <a:p>
            <a:r>
              <a:rPr lang="en-US" altLang="ja-JP" sz="900" dirty="0">
                <a:latin typeface="Segoe UI" panose="020B0502040204020203" pitchFamily="34" charset="0"/>
                <a:cs typeface="Segoe UI" panose="020B0502040204020203" pitchFamily="34" charset="0"/>
              </a:rPr>
              <a:t>Enjoy the refreshing finish. Therefore, it contains more starch than </a:t>
            </a:r>
            <a:r>
              <a:rPr lang="en-US" altLang="ja-JP" sz="900" dirty="0" err="1">
                <a:latin typeface="Segoe UI" panose="020B0502040204020203" pitchFamily="34" charset="0"/>
                <a:cs typeface="Segoe UI" panose="020B0502040204020203" pitchFamily="34" charset="0"/>
              </a:rPr>
              <a:t>Kogane</a:t>
            </a:r>
            <a:r>
              <a:rPr lang="en-US" altLang="ja-JP" sz="900" dirty="0">
                <a:latin typeface="Segoe UI" panose="020B0502040204020203" pitchFamily="34" charset="0"/>
                <a:cs typeface="Segoe UI" panose="020B0502040204020203" pitchFamily="34" charset="0"/>
              </a:rPr>
              <a:t> </a:t>
            </a:r>
            <a:r>
              <a:rPr lang="en-US" altLang="ja-JP" sz="900" dirty="0" err="1">
                <a:latin typeface="Segoe UI" panose="020B0502040204020203" pitchFamily="34" charset="0"/>
                <a:cs typeface="Segoe UI" panose="020B0502040204020203" pitchFamily="34" charset="0"/>
              </a:rPr>
              <a:t>sengan</a:t>
            </a:r>
            <a:r>
              <a:rPr lang="en-US" altLang="ja-JP" sz="900" dirty="0">
                <a:latin typeface="Segoe UI" panose="020B0502040204020203" pitchFamily="34" charset="0"/>
                <a:cs typeface="Segoe UI" panose="020B0502040204020203" pitchFamily="34" charset="0"/>
              </a:rPr>
              <a:t>. Taking advantage of the features of "Shiro </a:t>
            </a:r>
            <a:r>
              <a:rPr lang="en-US" altLang="ja-JP" sz="900" dirty="0" err="1">
                <a:latin typeface="Segoe UI" panose="020B0502040204020203" pitchFamily="34" charset="0"/>
                <a:cs typeface="Segoe UI" panose="020B0502040204020203" pitchFamily="34" charset="0"/>
              </a:rPr>
              <a:t>yutaka</a:t>
            </a:r>
            <a:r>
              <a:rPr lang="en-US" altLang="ja-JP" sz="900" dirty="0">
                <a:latin typeface="Segoe UI" panose="020B0502040204020203" pitchFamily="34" charset="0"/>
                <a:cs typeface="Segoe UI" panose="020B0502040204020203" pitchFamily="34" charset="0"/>
              </a:rPr>
              <a:t>", it expresses a unique sweet scent and unparalleled depth. After a light mouthpiece, a profound and deep impression remains.</a:t>
            </a:r>
          </a:p>
          <a:p>
            <a:endParaRPr lang="en-US" altLang="ja-JP" sz="900" dirty="0">
              <a:latin typeface="Segoe UI" panose="020B0502040204020203" pitchFamily="34" charset="0"/>
              <a:cs typeface="Segoe UI" panose="020B0502040204020203" pitchFamily="34" charset="0"/>
            </a:endParaRP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Alcohol content / 25 degrees</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Ingredient name / Sweet potato (Shiro </a:t>
            </a:r>
            <a:r>
              <a:rPr lang="en-US" altLang="ja-JP" sz="900" dirty="0" err="1">
                <a:latin typeface="Segoe UI" panose="020B0502040204020203" pitchFamily="34" charset="0"/>
                <a:cs typeface="Segoe UI" panose="020B0502040204020203" pitchFamily="34" charset="0"/>
              </a:rPr>
              <a:t>yutaka</a:t>
            </a:r>
            <a:r>
              <a:rPr lang="en-US" altLang="ja-JP" sz="900" dirty="0">
                <a:latin typeface="Segoe UI" panose="020B0502040204020203" pitchFamily="34" charset="0"/>
                <a:cs typeface="Segoe UI" panose="020B0502040204020203" pitchFamily="34" charset="0"/>
              </a:rPr>
              <a:t> from Kagoshima prefecture)</a:t>
            </a:r>
          </a:p>
          <a:p>
            <a:r>
              <a:rPr lang="en-US" altLang="ja-JP" sz="900" dirty="0">
                <a:latin typeface="Segoe UI" panose="020B0502040204020203" pitchFamily="34" charset="0"/>
                <a:cs typeface="Segoe UI" panose="020B0502040204020203" pitchFamily="34" charset="0"/>
              </a:rPr>
              <a:t> </a:t>
            </a: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Rice koji (</a:t>
            </a:r>
            <a:r>
              <a:rPr lang="en-US" altLang="ja-JP" sz="900" dirty="0" err="1">
                <a:latin typeface="Segoe UI" panose="020B0502040204020203" pitchFamily="34" charset="0"/>
                <a:cs typeface="Segoe UI" panose="020B0502040204020203" pitchFamily="34" charset="0"/>
              </a:rPr>
              <a:t>Shirokoji</a:t>
            </a:r>
            <a:r>
              <a:rPr lang="en-US" altLang="ja-JP" sz="900" dirty="0">
                <a:latin typeface="Segoe UI" panose="020B0502040204020203" pitchFamily="34" charset="0"/>
                <a:cs typeface="Segoe UI" panose="020B0502040204020203" pitchFamily="34" charset="0"/>
              </a:rPr>
              <a:t> / Domestic rice)</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Specifications / No filtration / No adjustment Direct packing</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Contents / 1800ml </a:t>
            </a: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720ml</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Distillation method / atmospheric pressure single distillation</a:t>
            </a:r>
            <a:br>
              <a:rPr lang="en-US" altLang="ja-JP" sz="900" dirty="0">
                <a:latin typeface="Segoe UI" panose="020B0502040204020203" pitchFamily="34" charset="0"/>
                <a:cs typeface="Segoe UI" panose="020B0502040204020203" pitchFamily="34" charset="0"/>
              </a:rPr>
            </a:br>
            <a:r>
              <a:rPr lang="en-US" altLang="ja-JP" sz="900" dirty="0">
                <a:latin typeface="Segoe UI" panose="020B0502040204020203" pitchFamily="34" charset="0"/>
                <a:cs typeface="Segoe UI" panose="020B0502040204020203" pitchFamily="34" charset="0"/>
              </a:rPr>
              <a:t>&lt;Seasonal&gt;</a:t>
            </a:r>
            <a:endParaRPr kumimoji="1" lang="ja-JP" altLang="en-US" sz="900">
              <a:latin typeface="Segoe UI" panose="020B0502040204020203" pitchFamily="34" charset="0"/>
              <a:cs typeface="Segoe UI" panose="020B0502040204020203" pitchFamily="34" charset="0"/>
            </a:endParaRPr>
          </a:p>
        </p:txBody>
      </p:sp>
      <p:pic>
        <p:nvPicPr>
          <p:cNvPr id="2056" name="Picture 8" descr="宝山 蒸撰綾紫&lt;br&gt;酒精乃雫">
            <a:extLst>
              <a:ext uri="{FF2B5EF4-FFF2-40B4-BE49-F238E27FC236}">
                <a16:creationId xmlns:a16="http://schemas.microsoft.com/office/drawing/2014/main" id="{6CE4CC6A-B79C-B118-0420-367EA354C8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038" y="5568703"/>
            <a:ext cx="2108387" cy="2108387"/>
          </a:xfrm>
          <a:prstGeom prst="rect">
            <a:avLst/>
          </a:prstGeom>
          <a:noFill/>
          <a:extLst>
            <a:ext uri="{909E8E84-426E-40DD-AFC4-6F175D3DCCD1}">
              <a14:hiddenFill xmlns:a14="http://schemas.microsoft.com/office/drawing/2010/main">
                <a:solidFill>
                  <a:srgbClr val="FFFFFF"/>
                </a:solidFill>
              </a14:hiddenFill>
            </a:ext>
          </a:extLst>
        </p:spPr>
      </p:pic>
      <p:sp>
        <p:nvSpPr>
          <p:cNvPr id="25" name="テキスト ボックス 24">
            <a:extLst>
              <a:ext uri="{FF2B5EF4-FFF2-40B4-BE49-F238E27FC236}">
                <a16:creationId xmlns:a16="http://schemas.microsoft.com/office/drawing/2014/main" id="{B613EC31-70FE-65AD-ED9C-3A81D356D0AF}"/>
              </a:ext>
            </a:extLst>
          </p:cNvPr>
          <p:cNvSpPr txBox="1"/>
          <p:nvPr/>
        </p:nvSpPr>
        <p:spPr>
          <a:xfrm>
            <a:off x="445039" y="7999451"/>
            <a:ext cx="2991281" cy="2446824"/>
          </a:xfrm>
          <a:prstGeom prst="rect">
            <a:avLst/>
          </a:prstGeom>
          <a:noFill/>
        </p:spPr>
        <p:txBody>
          <a:bodyPr wrap="square" rtlCol="0">
            <a:spAutoFit/>
          </a:bodyPr>
          <a:lstStyle/>
          <a:p>
            <a:r>
              <a:rPr lang="en-US" altLang="ja-JP" sz="900" dirty="0">
                <a:latin typeface="Segoe UI" panose="020B0502040204020203" pitchFamily="34" charset="0"/>
                <a:cs typeface="Segoe UI" panose="020B0502040204020203" pitchFamily="34" charset="0"/>
              </a:rPr>
              <a:t>We made Imo </a:t>
            </a:r>
            <a:r>
              <a:rPr lang="en-US" altLang="ja-JP" sz="900" dirty="0" err="1">
                <a:latin typeface="Segoe UI" panose="020B0502040204020203" pitchFamily="34" charset="0"/>
                <a:cs typeface="Segoe UI" panose="020B0502040204020203" pitchFamily="34" charset="0"/>
              </a:rPr>
              <a:t>Jōchu</a:t>
            </a:r>
            <a:r>
              <a:rPr lang="en-US" altLang="ja-JP" sz="900" dirty="0">
                <a:latin typeface="Segoe UI" panose="020B0502040204020203" pitchFamily="34" charset="0"/>
                <a:cs typeface="Segoe UI" panose="020B0502040204020203" pitchFamily="34" charset="0"/>
              </a:rPr>
              <a:t>, which is a kind of polyphenol and contains a lot of anthocyanins, as a raw material to enjoy the gorgeous scent. It is not efficient because it is a potato with low starch quality, but I dared to stick to its characteristics. The aroma has a gorgeous sweetness, and the aftertaste has a sharpness that is not unskilled.</a:t>
            </a:r>
          </a:p>
          <a:p>
            <a:endParaRPr lang="en-US" altLang="ja-JP" sz="900" dirty="0">
              <a:latin typeface="Segoe UI" panose="020B0502040204020203" pitchFamily="34" charset="0"/>
              <a:cs typeface="Segoe UI" panose="020B0502040204020203" pitchFamily="34" charset="0"/>
            </a:endParaRP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Alcohol content / 25 degrees</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Ingredient name / Sweet potato (Aya </a:t>
            </a:r>
            <a:r>
              <a:rPr lang="en-US" altLang="ja-JP" sz="900" dirty="0" err="1">
                <a:latin typeface="Segoe UI" panose="020B0502040204020203" pitchFamily="34" charset="0"/>
                <a:cs typeface="Segoe UI" panose="020B0502040204020203" pitchFamily="34" charset="0"/>
              </a:rPr>
              <a:t>murasaki</a:t>
            </a:r>
            <a:r>
              <a:rPr lang="en-US" altLang="ja-JP" sz="900" dirty="0">
                <a:latin typeface="Segoe UI" panose="020B0502040204020203" pitchFamily="34" charset="0"/>
                <a:cs typeface="Segoe UI" panose="020B0502040204020203" pitchFamily="34" charset="0"/>
              </a:rPr>
              <a:t> from Kagoshima prefecture)</a:t>
            </a:r>
          </a:p>
          <a:p>
            <a:r>
              <a:rPr lang="en-US" altLang="ja-JP" sz="900" dirty="0">
                <a:latin typeface="Segoe UI" panose="020B0502040204020203" pitchFamily="34" charset="0"/>
                <a:cs typeface="Segoe UI" panose="020B0502040204020203" pitchFamily="34" charset="0"/>
              </a:rPr>
              <a:t> </a:t>
            </a: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Rice </a:t>
            </a:r>
            <a:r>
              <a:rPr lang="en-US" altLang="ja-JP" sz="900" dirty="0" err="1">
                <a:latin typeface="Segoe UI" panose="020B0502040204020203" pitchFamily="34" charset="0"/>
                <a:cs typeface="Segoe UI" panose="020B0502040204020203" pitchFamily="34" charset="0"/>
              </a:rPr>
              <a:t>Jiuqu</a:t>
            </a:r>
            <a:r>
              <a:rPr lang="en-US" altLang="ja-JP" sz="900" dirty="0">
                <a:latin typeface="Segoe UI" panose="020B0502040204020203" pitchFamily="34" charset="0"/>
                <a:cs typeface="Segoe UI" panose="020B0502040204020203" pitchFamily="34" charset="0"/>
              </a:rPr>
              <a:t> (White </a:t>
            </a:r>
            <a:r>
              <a:rPr lang="en-US" altLang="ja-JP" sz="900" dirty="0" err="1">
                <a:latin typeface="Segoe UI" panose="020B0502040204020203" pitchFamily="34" charset="0"/>
                <a:cs typeface="Segoe UI" panose="020B0502040204020203" pitchFamily="34" charset="0"/>
              </a:rPr>
              <a:t>Jiuqu</a:t>
            </a:r>
            <a:r>
              <a:rPr lang="en-US" altLang="ja-JP" sz="900" dirty="0">
                <a:latin typeface="Segoe UI" panose="020B0502040204020203" pitchFamily="34" charset="0"/>
                <a:cs typeface="Segoe UI" panose="020B0502040204020203" pitchFamily="34" charset="0"/>
              </a:rPr>
              <a:t> / Domestic rice)</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Specifications / No filtration / No adjustment Direct packing</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Contents / 1800ml </a:t>
            </a: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720ml</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Distillation method / atmospheric pressure single distillation</a:t>
            </a:r>
            <a:br>
              <a:rPr lang="en-US" altLang="ja-JP" sz="900" dirty="0">
                <a:latin typeface="Segoe UI" panose="020B0502040204020203" pitchFamily="34" charset="0"/>
                <a:cs typeface="Segoe UI" panose="020B0502040204020203" pitchFamily="34" charset="0"/>
              </a:rPr>
            </a:br>
            <a:r>
              <a:rPr lang="en-US" altLang="ja-JP" sz="900" dirty="0">
                <a:latin typeface="Segoe UI" panose="020B0502040204020203" pitchFamily="34" charset="0"/>
                <a:cs typeface="Segoe UI" panose="020B0502040204020203" pitchFamily="34" charset="0"/>
              </a:rPr>
              <a:t>&lt;Seasonal&gt;</a:t>
            </a:r>
            <a:endParaRPr kumimoji="1" lang="ja-JP" altLang="en-US" sz="900">
              <a:latin typeface="Segoe UI" panose="020B0502040204020203" pitchFamily="34" charset="0"/>
              <a:cs typeface="Segoe UI" panose="020B0502040204020203" pitchFamily="34" charset="0"/>
            </a:endParaRPr>
          </a:p>
        </p:txBody>
      </p:sp>
      <p:sp>
        <p:nvSpPr>
          <p:cNvPr id="22" name="テキスト ボックス 21">
            <a:extLst>
              <a:ext uri="{FF2B5EF4-FFF2-40B4-BE49-F238E27FC236}">
                <a16:creationId xmlns:a16="http://schemas.microsoft.com/office/drawing/2014/main" id="{6F74EE17-656A-05D8-C1C0-0CADF55ED408}"/>
              </a:ext>
            </a:extLst>
          </p:cNvPr>
          <p:cNvSpPr txBox="1"/>
          <p:nvPr/>
        </p:nvSpPr>
        <p:spPr>
          <a:xfrm>
            <a:off x="6548066" y="1035447"/>
            <a:ext cx="773555" cy="276999"/>
          </a:xfrm>
          <a:prstGeom prst="rect">
            <a:avLst/>
          </a:prstGeom>
          <a:noFill/>
        </p:spPr>
        <p:txBody>
          <a:bodyPr wrap="square" rtlCol="0">
            <a:spAutoFit/>
          </a:bodyPr>
          <a:lstStyle/>
          <a:p>
            <a:pPr algn="ctr"/>
            <a:r>
              <a:rPr kumimoji="1" lang="en-US" altLang="ja-JP" sz="1200" dirty="0">
                <a:solidFill>
                  <a:srgbClr val="A79243"/>
                </a:solidFill>
              </a:rPr>
              <a:t>Shochu</a:t>
            </a:r>
          </a:p>
        </p:txBody>
      </p:sp>
    </p:spTree>
    <p:extLst>
      <p:ext uri="{BB962C8B-B14F-4D97-AF65-F5344CB8AC3E}">
        <p14:creationId xmlns:p14="http://schemas.microsoft.com/office/powerpoint/2010/main" val="3737614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 y="0"/>
            <a:ext cx="7559675" cy="75871"/>
          </a:xfrm>
          <a:prstGeom prst="rect">
            <a:avLst/>
          </a:prstGeom>
          <a:solidFill>
            <a:srgbClr val="A79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1" y="10615942"/>
            <a:ext cx="7559675" cy="75871"/>
          </a:xfrm>
          <a:prstGeom prst="rect">
            <a:avLst/>
          </a:prstGeom>
          <a:solidFill>
            <a:srgbClr val="A79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353433" y="5491152"/>
            <a:ext cx="6830739" cy="45719"/>
          </a:xfrm>
          <a:prstGeom prst="rect">
            <a:avLst/>
          </a:prstGeom>
          <a:solidFill>
            <a:srgbClr val="C6B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プレースホルダー 9">
            <a:extLst>
              <a:ext uri="{FF2B5EF4-FFF2-40B4-BE49-F238E27FC236}">
                <a16:creationId xmlns:a16="http://schemas.microsoft.com/office/drawing/2014/main" id="{81A33349-13D6-ECBA-E41F-65D884E65A8C}"/>
              </a:ext>
            </a:extLst>
          </p:cNvPr>
          <p:cNvSpPr>
            <a:spLocks noGrp="1"/>
          </p:cNvSpPr>
          <p:nvPr>
            <p:ph type="body" sz="quarter" idx="24"/>
          </p:nvPr>
        </p:nvSpPr>
        <p:spPr>
          <a:xfrm>
            <a:off x="438951" y="2547906"/>
            <a:ext cx="2218317" cy="292835"/>
          </a:xfrm>
        </p:spPr>
        <p:txBody>
          <a:bodyPr/>
          <a:lstStyle/>
          <a:p>
            <a:r>
              <a:rPr lang="en-US" altLang="ja-JP" sz="1600" dirty="0" err="1">
                <a:latin typeface="Segoe UI" panose="020B0502040204020203" pitchFamily="34" charset="0"/>
                <a:cs typeface="Segoe UI" panose="020B0502040204020203" pitchFamily="34" charset="0"/>
              </a:rPr>
              <a:t>Houzan</a:t>
            </a:r>
            <a:r>
              <a:rPr lang="en-US" altLang="ja-JP" sz="1600" dirty="0">
                <a:latin typeface="Segoe UI" panose="020B0502040204020203" pitchFamily="34" charset="0"/>
                <a:cs typeface="Segoe UI" panose="020B0502040204020203" pitchFamily="34" charset="0"/>
              </a:rPr>
              <a:t> </a:t>
            </a:r>
            <a:r>
              <a:rPr lang="en-US" altLang="ja-JP" sz="1600" dirty="0" err="1">
                <a:latin typeface="Segoe UI" panose="020B0502040204020203" pitchFamily="34" charset="0"/>
                <a:cs typeface="Segoe UI" panose="020B0502040204020203" pitchFamily="34" charset="0"/>
              </a:rPr>
              <a:t>Benai</a:t>
            </a:r>
            <a:r>
              <a:rPr lang="en-US" altLang="ja-JP" sz="1600" dirty="0">
                <a:latin typeface="Segoe UI" panose="020B0502040204020203" pitchFamily="34" charset="0"/>
                <a:cs typeface="Segoe UI" panose="020B0502040204020203" pitchFamily="34" charset="0"/>
              </a:rPr>
              <a:t> </a:t>
            </a:r>
            <a:r>
              <a:rPr lang="en-US" altLang="ja-JP" sz="1600" dirty="0" err="1">
                <a:latin typeface="Segoe UI" panose="020B0502040204020203" pitchFamily="34" charset="0"/>
                <a:cs typeface="Segoe UI" panose="020B0502040204020203" pitchFamily="34" charset="0"/>
              </a:rPr>
              <a:t>azuma</a:t>
            </a:r>
            <a:endParaRPr lang="ja-JP" altLang="en-US" sz="1600">
              <a:latin typeface="Segoe UI" panose="020B0502040204020203" pitchFamily="34" charset="0"/>
              <a:cs typeface="Segoe UI" panose="020B0502040204020203" pitchFamily="34" charset="0"/>
            </a:endParaRPr>
          </a:p>
        </p:txBody>
      </p:sp>
      <p:sp>
        <p:nvSpPr>
          <p:cNvPr id="11" name="テキスト プレースホルダー 10">
            <a:extLst>
              <a:ext uri="{FF2B5EF4-FFF2-40B4-BE49-F238E27FC236}">
                <a16:creationId xmlns:a16="http://schemas.microsoft.com/office/drawing/2014/main" id="{B30E4870-B0A1-3011-06C3-A0CAA5A522A1}"/>
              </a:ext>
            </a:extLst>
          </p:cNvPr>
          <p:cNvSpPr>
            <a:spLocks noGrp="1"/>
          </p:cNvSpPr>
          <p:nvPr>
            <p:ph type="body" sz="quarter" idx="25"/>
          </p:nvPr>
        </p:nvSpPr>
        <p:spPr>
          <a:xfrm>
            <a:off x="438951" y="2942974"/>
            <a:ext cx="2789671" cy="2428660"/>
          </a:xfrm>
        </p:spPr>
        <p:txBody>
          <a:bodyPr/>
          <a:lstStyle/>
          <a:p>
            <a:r>
              <a:rPr lang="en-US" altLang="ja-JP" sz="900" dirty="0">
                <a:latin typeface="Segoe UI" panose="020B0502040204020203" pitchFamily="34" charset="0"/>
                <a:cs typeface="Segoe UI" panose="020B0502040204020203" pitchFamily="34" charset="0"/>
              </a:rPr>
              <a:t>The mouth is dry and light. When you take a bite, the sweetness like chestnut spreads on your tongue. The cultivar systematically uses "Red East" whose father is </a:t>
            </a:r>
            <a:r>
              <a:rPr lang="en-US" altLang="ja-JP" sz="900" dirty="0" err="1">
                <a:latin typeface="Segoe UI" panose="020B0502040204020203" pitchFamily="34" charset="0"/>
                <a:cs typeface="Segoe UI" panose="020B0502040204020203" pitchFamily="34" charset="0"/>
              </a:rPr>
              <a:t>Kogane</a:t>
            </a:r>
            <a:r>
              <a:rPr lang="en-US" altLang="ja-JP" sz="900" dirty="0">
                <a:latin typeface="Segoe UI" panose="020B0502040204020203" pitchFamily="34" charset="0"/>
                <a:cs typeface="Segoe UI" panose="020B0502040204020203" pitchFamily="34" charset="0"/>
              </a:rPr>
              <a:t> </a:t>
            </a:r>
            <a:r>
              <a:rPr lang="en-US" altLang="ja-JP" sz="900" dirty="0" err="1">
                <a:latin typeface="Segoe UI" panose="020B0502040204020203" pitchFamily="34" charset="0"/>
                <a:cs typeface="Segoe UI" panose="020B0502040204020203" pitchFamily="34" charset="0"/>
              </a:rPr>
              <a:t>sengan</a:t>
            </a:r>
            <a:r>
              <a:rPr lang="en-US" altLang="ja-JP" sz="900" dirty="0">
                <a:latin typeface="Segoe UI" panose="020B0502040204020203" pitchFamily="34" charset="0"/>
                <a:cs typeface="Segoe UI" panose="020B0502040204020203" pitchFamily="34" charset="0"/>
              </a:rPr>
              <a:t>. Roasted sweet potatoes and sweet potatoes are also delicious. Please enjoy the unique aroma and rich aftertaste of this potato.</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Alcohol content / 25 degrees</a:t>
            </a:r>
            <a:br>
              <a:rPr lang="en-US" altLang="ja-JP" sz="900" dirty="0">
                <a:latin typeface="Segoe UI" panose="020B0502040204020203" pitchFamily="34" charset="0"/>
                <a:cs typeface="Segoe UI" panose="020B0502040204020203" pitchFamily="34" charset="0"/>
              </a:rPr>
            </a:b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Ingredient name / Sweet potato (Red East from Kagoshima Prefecture) </a:t>
            </a:r>
            <a:br>
              <a:rPr lang="en-US" altLang="ja-JP" sz="900" dirty="0">
                <a:latin typeface="Segoe UI" panose="020B0502040204020203" pitchFamily="34" charset="0"/>
                <a:cs typeface="Segoe UI" panose="020B0502040204020203" pitchFamily="34" charset="0"/>
              </a:rPr>
            </a:b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Rice </a:t>
            </a:r>
            <a:r>
              <a:rPr lang="en-US" altLang="ja-JP" sz="900" dirty="0" err="1">
                <a:latin typeface="Segoe UI" panose="020B0502040204020203" pitchFamily="34" charset="0"/>
                <a:cs typeface="Segoe UI" panose="020B0502040204020203" pitchFamily="34" charset="0"/>
              </a:rPr>
              <a:t>Jiuqu</a:t>
            </a:r>
            <a:r>
              <a:rPr lang="en-US" altLang="ja-JP" sz="900" dirty="0">
                <a:latin typeface="Segoe UI" panose="020B0502040204020203" pitchFamily="34" charset="0"/>
                <a:cs typeface="Segoe UI" panose="020B0502040204020203" pitchFamily="34" charset="0"/>
              </a:rPr>
              <a:t> (White </a:t>
            </a:r>
            <a:r>
              <a:rPr lang="en-US" altLang="ja-JP" sz="900" dirty="0" err="1">
                <a:latin typeface="Segoe UI" panose="020B0502040204020203" pitchFamily="34" charset="0"/>
                <a:cs typeface="Segoe UI" panose="020B0502040204020203" pitchFamily="34" charset="0"/>
              </a:rPr>
              <a:t>Jiuqu</a:t>
            </a:r>
            <a:r>
              <a:rPr lang="en-US" altLang="ja-JP" sz="900" dirty="0">
                <a:latin typeface="Segoe UI" panose="020B0502040204020203" pitchFamily="34" charset="0"/>
                <a:cs typeface="Segoe UI" panose="020B0502040204020203" pitchFamily="34" charset="0"/>
              </a:rPr>
              <a:t> / Domestic rice)</a:t>
            </a:r>
            <a:br>
              <a:rPr lang="en-US" altLang="ja-JP" sz="900" dirty="0">
                <a:latin typeface="Segoe UI" panose="020B0502040204020203" pitchFamily="34" charset="0"/>
                <a:cs typeface="Segoe UI" panose="020B0502040204020203" pitchFamily="34" charset="0"/>
              </a:rPr>
            </a:b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Specifications / No filtration / No adjustment Direct packing</a:t>
            </a:r>
            <a:br>
              <a:rPr lang="en-US" altLang="ja-JP" sz="900" dirty="0">
                <a:latin typeface="Segoe UI" panose="020B0502040204020203" pitchFamily="34" charset="0"/>
                <a:cs typeface="Segoe UI" panose="020B0502040204020203" pitchFamily="34" charset="0"/>
              </a:rPr>
            </a:b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Contents / 1800ml </a:t>
            </a: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720ml</a:t>
            </a:r>
            <a:br>
              <a:rPr lang="en-US" altLang="ja-JP" sz="900" dirty="0">
                <a:latin typeface="Segoe UI" panose="020B0502040204020203" pitchFamily="34" charset="0"/>
                <a:cs typeface="Segoe UI" panose="020B0502040204020203" pitchFamily="34" charset="0"/>
              </a:rPr>
            </a:b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Distillation method / atmospheric pressure single distillation</a:t>
            </a:r>
            <a:br>
              <a:rPr lang="en-US" altLang="ja-JP" sz="900" dirty="0">
                <a:latin typeface="Segoe UI" panose="020B0502040204020203" pitchFamily="34" charset="0"/>
                <a:cs typeface="Segoe UI" panose="020B0502040204020203" pitchFamily="34" charset="0"/>
              </a:rPr>
            </a:br>
            <a:r>
              <a:rPr lang="en-US" altLang="ja-JP" sz="900" dirty="0">
                <a:latin typeface="Segoe UI" panose="020B0502040204020203" pitchFamily="34" charset="0"/>
                <a:cs typeface="Segoe UI" panose="020B0502040204020203" pitchFamily="34" charset="0"/>
              </a:rPr>
              <a:t>&lt;Seasonal&gt;</a:t>
            </a:r>
            <a:endParaRPr lang="ja-JP" altLang="en-US" sz="900">
              <a:latin typeface="Segoe UI" panose="020B0502040204020203" pitchFamily="34" charset="0"/>
              <a:cs typeface="Segoe UI" panose="020B0502040204020203" pitchFamily="34" charset="0"/>
            </a:endParaRPr>
          </a:p>
        </p:txBody>
      </p:sp>
      <p:grpSp>
        <p:nvGrpSpPr>
          <p:cNvPr id="18" name="グループ化 17"/>
          <p:cNvGrpSpPr/>
          <p:nvPr/>
        </p:nvGrpSpPr>
        <p:grpSpPr>
          <a:xfrm>
            <a:off x="-1351721" y="-5935"/>
            <a:ext cx="1146915" cy="389885"/>
            <a:chOff x="-4837043" y="1470991"/>
            <a:chExt cx="1351721" cy="459508"/>
          </a:xfrm>
        </p:grpSpPr>
        <p:sp>
          <p:nvSpPr>
            <p:cNvPr id="19" name="正方形/長方形 18"/>
            <p:cNvSpPr/>
            <p:nvPr/>
          </p:nvSpPr>
          <p:spPr>
            <a:xfrm>
              <a:off x="-4837043" y="1470991"/>
              <a:ext cx="1351721" cy="437322"/>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0" name="テキスト ボックス 19"/>
            <p:cNvSpPr txBox="1"/>
            <p:nvPr/>
          </p:nvSpPr>
          <p:spPr>
            <a:xfrm>
              <a:off x="-4587399" y="1531489"/>
              <a:ext cx="852432" cy="399010"/>
            </a:xfrm>
            <a:prstGeom prst="rect">
              <a:avLst/>
            </a:prstGeom>
            <a:noFill/>
          </p:spPr>
          <p:txBody>
            <a:bodyPr wrap="none" rtlCol="0">
              <a:spAutoFit/>
            </a:bodyPr>
            <a:lstStyle/>
            <a:p>
              <a:pPr algn="ctr"/>
              <a:r>
                <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rPr>
                <a:t>表面</a:t>
              </a:r>
              <a:r>
                <a:rPr kumimoji="1" lang="en-US" altLang="ja-JP" sz="1600" dirty="0">
                  <a:latin typeface="メイリオ" panose="020B0604030504040204" pitchFamily="50" charset="-128"/>
                  <a:ea typeface="メイリオ" panose="020B0604030504040204" pitchFamily="50" charset="-128"/>
                  <a:cs typeface="メイリオ" panose="020B0604030504040204" pitchFamily="50" charset="-128"/>
                </a:rPr>
                <a:t>2</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1026" name="Picture 2" descr="西酒造株式会社 - YouTube">
            <a:extLst>
              <a:ext uri="{FF2B5EF4-FFF2-40B4-BE49-F238E27FC236}">
                <a16:creationId xmlns:a16="http://schemas.microsoft.com/office/drawing/2014/main" id="{30EAF060-959F-1969-CB75-AFE8322219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5268" y="318878"/>
            <a:ext cx="839152" cy="839152"/>
          </a:xfrm>
          <a:prstGeom prst="rect">
            <a:avLst/>
          </a:prstGeom>
          <a:noFill/>
          <a:extLst>
            <a:ext uri="{909E8E84-426E-40DD-AFC4-6F175D3DCCD1}">
              <a14:hiddenFill xmlns:a14="http://schemas.microsoft.com/office/drawing/2010/main">
                <a:solidFill>
                  <a:srgbClr val="FFFFFF"/>
                </a:solidFill>
              </a14:hiddenFill>
            </a:ext>
          </a:extLst>
        </p:spPr>
      </p:pic>
      <p:pic>
        <p:nvPicPr>
          <p:cNvPr id="14" name="図 13">
            <a:extLst>
              <a:ext uri="{FF2B5EF4-FFF2-40B4-BE49-F238E27FC236}">
                <a16:creationId xmlns:a16="http://schemas.microsoft.com/office/drawing/2014/main" id="{664D99D8-2F64-CA47-B4A4-B1CD7A4830A6}"/>
              </a:ext>
            </a:extLst>
          </p:cNvPr>
          <p:cNvPicPr>
            <a:picLocks noChangeAspect="1"/>
          </p:cNvPicPr>
          <p:nvPr/>
        </p:nvPicPr>
        <p:blipFill>
          <a:blip r:embed="rId3"/>
          <a:stretch>
            <a:fillRect/>
          </a:stretch>
        </p:blipFill>
        <p:spPr>
          <a:xfrm>
            <a:off x="274328" y="5536871"/>
            <a:ext cx="2382941" cy="2382941"/>
          </a:xfrm>
          <a:prstGeom prst="rect">
            <a:avLst/>
          </a:prstGeom>
        </p:spPr>
      </p:pic>
      <p:pic>
        <p:nvPicPr>
          <p:cNvPr id="16" name="図 15">
            <a:extLst>
              <a:ext uri="{FF2B5EF4-FFF2-40B4-BE49-F238E27FC236}">
                <a16:creationId xmlns:a16="http://schemas.microsoft.com/office/drawing/2014/main" id="{62B1D4E5-F1E2-BD47-BF24-9A2393E8620F}"/>
              </a:ext>
            </a:extLst>
          </p:cNvPr>
          <p:cNvPicPr>
            <a:picLocks noChangeAspect="1"/>
          </p:cNvPicPr>
          <p:nvPr/>
        </p:nvPicPr>
        <p:blipFill>
          <a:blip r:embed="rId4"/>
          <a:stretch>
            <a:fillRect/>
          </a:stretch>
        </p:blipFill>
        <p:spPr>
          <a:xfrm>
            <a:off x="4423409" y="5545668"/>
            <a:ext cx="1424487" cy="2374144"/>
          </a:xfrm>
          <a:prstGeom prst="rect">
            <a:avLst/>
          </a:prstGeom>
        </p:spPr>
      </p:pic>
      <p:sp>
        <p:nvSpPr>
          <p:cNvPr id="2" name="テキスト ボックス 1">
            <a:extLst>
              <a:ext uri="{FF2B5EF4-FFF2-40B4-BE49-F238E27FC236}">
                <a16:creationId xmlns:a16="http://schemas.microsoft.com/office/drawing/2014/main" id="{BF2F94D2-B55D-BA5E-B448-D383B5F805DF}"/>
              </a:ext>
            </a:extLst>
          </p:cNvPr>
          <p:cNvSpPr txBox="1"/>
          <p:nvPr/>
        </p:nvSpPr>
        <p:spPr>
          <a:xfrm>
            <a:off x="4163430" y="2533233"/>
            <a:ext cx="2282676" cy="338554"/>
          </a:xfrm>
          <a:prstGeom prst="rect">
            <a:avLst/>
          </a:prstGeom>
          <a:noFill/>
        </p:spPr>
        <p:txBody>
          <a:bodyPr wrap="none" rtlCol="0">
            <a:spAutoFit/>
          </a:bodyPr>
          <a:lstStyle/>
          <a:p>
            <a:r>
              <a:rPr lang="en-US" altLang="ja-JP" sz="1600" b="1" dirty="0">
                <a:latin typeface="Segoe UI" panose="020B0502040204020203" pitchFamily="34" charset="0"/>
                <a:cs typeface="Segoe UI" panose="020B0502040204020203" pitchFamily="34" charset="0"/>
              </a:rPr>
              <a:t>Aya </a:t>
            </a:r>
            <a:r>
              <a:rPr lang="en-US" altLang="ja-JP" sz="1600" b="1" dirty="0" err="1">
                <a:latin typeface="Segoe UI" panose="020B0502040204020203" pitchFamily="34" charset="0"/>
                <a:cs typeface="Segoe UI" panose="020B0502040204020203" pitchFamily="34" charset="0"/>
              </a:rPr>
              <a:t>murasaki</a:t>
            </a:r>
            <a:r>
              <a:rPr lang="en-US" altLang="ja-JP" sz="1600" b="1" dirty="0">
                <a:latin typeface="Segoe UI" panose="020B0502040204020203" pitchFamily="34" charset="0"/>
                <a:cs typeface="Segoe UI" panose="020B0502040204020203" pitchFamily="34" charset="0"/>
              </a:rPr>
              <a:t> </a:t>
            </a:r>
            <a:r>
              <a:rPr lang="en-US" altLang="ja-JP" sz="1600" b="1" dirty="0" err="1">
                <a:latin typeface="Segoe UI" panose="020B0502040204020203" pitchFamily="34" charset="0"/>
                <a:cs typeface="Segoe UI" panose="020B0502040204020203" pitchFamily="34" charset="0"/>
              </a:rPr>
              <a:t>shirushi</a:t>
            </a:r>
            <a:endParaRPr kumimoji="1" lang="ja-JP" altLang="en-US" sz="1600" b="1">
              <a:latin typeface="Segoe UI" panose="020B0502040204020203" pitchFamily="34" charset="0"/>
              <a:cs typeface="Segoe UI" panose="020B0502040204020203" pitchFamily="34" charset="0"/>
            </a:endParaRPr>
          </a:p>
        </p:txBody>
      </p:sp>
      <p:sp>
        <p:nvSpPr>
          <p:cNvPr id="3" name="テキスト ボックス 2">
            <a:extLst>
              <a:ext uri="{FF2B5EF4-FFF2-40B4-BE49-F238E27FC236}">
                <a16:creationId xmlns:a16="http://schemas.microsoft.com/office/drawing/2014/main" id="{59D8082F-CFE1-F480-2EB2-360BBC859DBF}"/>
              </a:ext>
            </a:extLst>
          </p:cNvPr>
          <p:cNvSpPr txBox="1"/>
          <p:nvPr/>
        </p:nvSpPr>
        <p:spPr>
          <a:xfrm>
            <a:off x="438951" y="7905488"/>
            <a:ext cx="2141677" cy="338554"/>
          </a:xfrm>
          <a:prstGeom prst="rect">
            <a:avLst/>
          </a:prstGeom>
          <a:noFill/>
        </p:spPr>
        <p:txBody>
          <a:bodyPr wrap="none" rtlCol="0">
            <a:spAutoFit/>
          </a:bodyPr>
          <a:lstStyle/>
          <a:p>
            <a:r>
              <a:rPr lang="en-US" altLang="ja-JP" sz="1600" b="1" dirty="0" err="1">
                <a:latin typeface="Segoe UI" panose="020B0502040204020203" pitchFamily="34" charset="0"/>
                <a:cs typeface="Segoe UI" panose="020B0502040204020203" pitchFamily="34" charset="0"/>
              </a:rPr>
              <a:t>Shiroyutaka</a:t>
            </a:r>
            <a:r>
              <a:rPr lang="en-US" altLang="ja-JP" sz="1600" b="1" dirty="0">
                <a:latin typeface="Segoe UI" panose="020B0502040204020203" pitchFamily="34" charset="0"/>
                <a:cs typeface="Segoe UI" panose="020B0502040204020203" pitchFamily="34" charset="0"/>
              </a:rPr>
              <a:t> </a:t>
            </a:r>
            <a:r>
              <a:rPr lang="en-US" altLang="ja-JP" sz="1600" b="1" dirty="0" err="1">
                <a:latin typeface="Segoe UI" panose="020B0502040204020203" pitchFamily="34" charset="0"/>
                <a:cs typeface="Segoe UI" panose="020B0502040204020203" pitchFamily="34" charset="0"/>
              </a:rPr>
              <a:t>shirushi</a:t>
            </a:r>
            <a:endParaRPr kumimoji="1" lang="ja-JP" altLang="en-US" sz="1600" b="1">
              <a:latin typeface="Segoe UI" panose="020B0502040204020203" pitchFamily="34" charset="0"/>
              <a:cs typeface="Segoe UI" panose="020B0502040204020203" pitchFamily="34" charset="0"/>
            </a:endParaRPr>
          </a:p>
        </p:txBody>
      </p:sp>
      <p:sp>
        <p:nvSpPr>
          <p:cNvPr id="4" name="テキスト ボックス 3">
            <a:extLst>
              <a:ext uri="{FF2B5EF4-FFF2-40B4-BE49-F238E27FC236}">
                <a16:creationId xmlns:a16="http://schemas.microsoft.com/office/drawing/2014/main" id="{A859ABCB-9F41-EFD0-7323-2156ED98E4C7}"/>
              </a:ext>
            </a:extLst>
          </p:cNvPr>
          <p:cNvSpPr txBox="1"/>
          <p:nvPr/>
        </p:nvSpPr>
        <p:spPr>
          <a:xfrm>
            <a:off x="4002919" y="7905488"/>
            <a:ext cx="2097626" cy="338554"/>
          </a:xfrm>
          <a:prstGeom prst="rect">
            <a:avLst/>
          </a:prstGeom>
          <a:noFill/>
        </p:spPr>
        <p:txBody>
          <a:bodyPr wrap="none" rtlCol="0">
            <a:spAutoFit/>
          </a:bodyPr>
          <a:lstStyle/>
          <a:p>
            <a:r>
              <a:rPr lang="en-US" altLang="ja-JP" sz="1600" b="1" dirty="0">
                <a:latin typeface="Segoe UI" panose="020B0502040204020203" pitchFamily="34" charset="0"/>
                <a:cs typeface="Segoe UI" panose="020B0502040204020203" pitchFamily="34" charset="0"/>
              </a:rPr>
              <a:t>Beni </a:t>
            </a:r>
            <a:r>
              <a:rPr lang="en-US" altLang="ja-JP" sz="1600" b="1" dirty="0" err="1">
                <a:latin typeface="Segoe UI" panose="020B0502040204020203" pitchFamily="34" charset="0"/>
                <a:cs typeface="Segoe UI" panose="020B0502040204020203" pitchFamily="34" charset="0"/>
              </a:rPr>
              <a:t>azuma</a:t>
            </a:r>
            <a:r>
              <a:rPr lang="en-US" altLang="ja-JP" sz="1600" b="1" dirty="0">
                <a:latin typeface="Segoe UI" panose="020B0502040204020203" pitchFamily="34" charset="0"/>
                <a:cs typeface="Segoe UI" panose="020B0502040204020203" pitchFamily="34" charset="0"/>
              </a:rPr>
              <a:t> </a:t>
            </a:r>
            <a:r>
              <a:rPr lang="en-US" altLang="ja-JP" sz="1600" b="1" dirty="0" err="1">
                <a:latin typeface="Segoe UI" panose="020B0502040204020203" pitchFamily="34" charset="0"/>
                <a:cs typeface="Segoe UI" panose="020B0502040204020203" pitchFamily="34" charset="0"/>
              </a:rPr>
              <a:t>shirushi</a:t>
            </a:r>
            <a:endParaRPr kumimoji="1" lang="ja-JP" altLang="en-US" sz="1600" b="1">
              <a:latin typeface="Segoe UI" panose="020B0502040204020203" pitchFamily="34" charset="0"/>
              <a:cs typeface="Segoe UI" panose="020B0502040204020203" pitchFamily="34" charset="0"/>
            </a:endParaRPr>
          </a:p>
        </p:txBody>
      </p:sp>
      <p:pic>
        <p:nvPicPr>
          <p:cNvPr id="3074" name="Picture 2" descr="宝山 蒸撰紅東&lt;br&gt;酒精乃雫">
            <a:extLst>
              <a:ext uri="{FF2B5EF4-FFF2-40B4-BE49-F238E27FC236}">
                <a16:creationId xmlns:a16="http://schemas.microsoft.com/office/drawing/2014/main" id="{58E47592-9C87-AC79-B7BA-9A0571674F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433" y="133504"/>
            <a:ext cx="2352341" cy="2352341"/>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9650E674-15CB-F4D8-4EC9-43DE9AD7EBCC}"/>
              </a:ext>
            </a:extLst>
          </p:cNvPr>
          <p:cNvSpPr txBox="1"/>
          <p:nvPr/>
        </p:nvSpPr>
        <p:spPr>
          <a:xfrm>
            <a:off x="438950" y="8256022"/>
            <a:ext cx="2716943" cy="2169825"/>
          </a:xfrm>
          <a:prstGeom prst="rect">
            <a:avLst/>
          </a:prstGeom>
          <a:noFill/>
        </p:spPr>
        <p:txBody>
          <a:bodyPr wrap="square" rtlCol="0">
            <a:spAutoFit/>
          </a:bodyPr>
          <a:lstStyle/>
          <a:p>
            <a:r>
              <a:rPr lang="en-US" altLang="ja-JP" sz="900" dirty="0">
                <a:latin typeface="Segoe UI" panose="020B0502040204020203" pitchFamily="34" charset="0"/>
                <a:cs typeface="Segoe UI" panose="020B0502040204020203" pitchFamily="34" charset="0"/>
              </a:rPr>
              <a:t>The refreshing and sweet scent of the original sake stimulates the nasal cavity more lightly and comfortably, and by lowering the frequency, the taste that is easier to drink and feels familiar is light but milky sweetness and a little lighter. The lingering sound that makes you feel the thickness of is impressive. The steaming series focuses on enjoying the sake as a single substance, but this is a shochu that you can easily enjoy the difference between potatoes with meals.</a:t>
            </a:r>
          </a:p>
          <a:p>
            <a:endParaRPr lang="en-US" altLang="ja-JP" sz="900" dirty="0">
              <a:latin typeface="Segoe UI" panose="020B0502040204020203" pitchFamily="34" charset="0"/>
              <a:cs typeface="Segoe UI" panose="020B0502040204020203" pitchFamily="34" charset="0"/>
            </a:endParaRP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Alcohol content / 20 degrees</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Ingredients: Sweet potato (</a:t>
            </a:r>
            <a:r>
              <a:rPr lang="en-US" altLang="ja-JP" sz="900" dirty="0" err="1">
                <a:latin typeface="Segoe UI" panose="020B0502040204020203" pitchFamily="34" charset="0"/>
                <a:cs typeface="Segoe UI" panose="020B0502040204020203" pitchFamily="34" charset="0"/>
              </a:rPr>
              <a:t>Shiroyutaka</a:t>
            </a:r>
            <a:r>
              <a:rPr lang="en-US" altLang="ja-JP" sz="900" dirty="0">
                <a:latin typeface="Segoe UI" panose="020B0502040204020203" pitchFamily="34" charset="0"/>
                <a:cs typeface="Segoe UI" panose="020B0502040204020203" pitchFamily="34" charset="0"/>
              </a:rPr>
              <a:t> from Kagoshima prefecture), Rice </a:t>
            </a:r>
            <a:r>
              <a:rPr lang="en-US" altLang="ja-JP" sz="900" dirty="0" err="1">
                <a:latin typeface="Segoe UI" panose="020B0502040204020203" pitchFamily="34" charset="0"/>
                <a:cs typeface="Segoe UI" panose="020B0502040204020203" pitchFamily="34" charset="0"/>
              </a:rPr>
              <a:t>Jiuqu</a:t>
            </a:r>
            <a:r>
              <a:rPr lang="en-US" altLang="ja-JP" sz="900" dirty="0">
                <a:latin typeface="Segoe UI" panose="020B0502040204020203" pitchFamily="34" charset="0"/>
                <a:cs typeface="Segoe UI" panose="020B0502040204020203" pitchFamily="34" charset="0"/>
              </a:rPr>
              <a:t> (domestic rice)</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Contents / 1800ml </a:t>
            </a: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720ml</a:t>
            </a:r>
            <a:endParaRPr kumimoji="1" lang="ja-JP" altLang="en-US" sz="900">
              <a:latin typeface="Segoe UI" panose="020B0502040204020203" pitchFamily="34" charset="0"/>
              <a:cs typeface="Segoe UI" panose="020B0502040204020203" pitchFamily="34" charset="0"/>
            </a:endParaRPr>
          </a:p>
        </p:txBody>
      </p:sp>
      <p:sp>
        <p:nvSpPr>
          <p:cNvPr id="13" name="テキスト ボックス 12">
            <a:extLst>
              <a:ext uri="{FF2B5EF4-FFF2-40B4-BE49-F238E27FC236}">
                <a16:creationId xmlns:a16="http://schemas.microsoft.com/office/drawing/2014/main" id="{617D1CE8-9DCC-675E-84DF-356C6E41F0C1}"/>
              </a:ext>
            </a:extLst>
          </p:cNvPr>
          <p:cNvSpPr txBox="1"/>
          <p:nvPr/>
        </p:nvSpPr>
        <p:spPr>
          <a:xfrm>
            <a:off x="4010042" y="8256022"/>
            <a:ext cx="2819636" cy="2169825"/>
          </a:xfrm>
          <a:prstGeom prst="rect">
            <a:avLst/>
          </a:prstGeom>
          <a:noFill/>
        </p:spPr>
        <p:txBody>
          <a:bodyPr wrap="square" rtlCol="0">
            <a:spAutoFit/>
          </a:bodyPr>
          <a:lstStyle/>
          <a:p>
            <a:r>
              <a:rPr lang="en-US" altLang="ja-JP" sz="900" dirty="0">
                <a:latin typeface="Segoe UI" panose="020B0502040204020203" pitchFamily="34" charset="0"/>
                <a:cs typeface="Segoe UI" panose="020B0502040204020203" pitchFamily="34" charset="0"/>
              </a:rPr>
              <a:t>It is a pale orange flesh, has a very good taste, and is brewed using "</a:t>
            </a:r>
            <a:r>
              <a:rPr lang="en-US" altLang="ja-JP" sz="900" dirty="0" err="1">
                <a:latin typeface="Segoe UI" panose="020B0502040204020203" pitchFamily="34" charset="0"/>
                <a:cs typeface="Segoe UI" panose="020B0502040204020203" pitchFamily="34" charset="0"/>
              </a:rPr>
              <a:t>Beniazuma</a:t>
            </a:r>
            <a:r>
              <a:rPr lang="en-US" altLang="ja-JP" sz="900" dirty="0">
                <a:latin typeface="Segoe UI" panose="020B0502040204020203" pitchFamily="34" charset="0"/>
                <a:cs typeface="Segoe UI" panose="020B0502040204020203" pitchFamily="34" charset="0"/>
              </a:rPr>
              <a:t>", which is delicious even with roasted sweet potatoes. Although it has a dry taste, it has a sweet taste like chestnut if you include a bite. And you can enjoy the scent and finish of aromatic potatoes.</a:t>
            </a:r>
          </a:p>
          <a:p>
            <a:endParaRPr lang="en-US" altLang="ja-JP" sz="900" dirty="0">
              <a:latin typeface="Segoe UI" panose="020B0502040204020203" pitchFamily="34" charset="0"/>
              <a:cs typeface="Segoe UI" panose="020B0502040204020203" pitchFamily="34" charset="0"/>
            </a:endParaRP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Alcohol content / 25 degrees</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Ingredient name / Sweet potato (</a:t>
            </a:r>
            <a:r>
              <a:rPr lang="en-US" altLang="ja-JP" sz="900" dirty="0" err="1">
                <a:latin typeface="Segoe UI" panose="020B0502040204020203" pitchFamily="34" charset="0"/>
                <a:cs typeface="Segoe UI" panose="020B0502040204020203" pitchFamily="34" charset="0"/>
              </a:rPr>
              <a:t>Benizuma</a:t>
            </a:r>
            <a:r>
              <a:rPr lang="en-US" altLang="ja-JP" sz="900" dirty="0">
                <a:latin typeface="Segoe UI" panose="020B0502040204020203" pitchFamily="34" charset="0"/>
                <a:cs typeface="Segoe UI" panose="020B0502040204020203" pitchFamily="34" charset="0"/>
              </a:rPr>
              <a:t> from Kagoshima prefecture), Rice </a:t>
            </a:r>
            <a:r>
              <a:rPr lang="en-US" altLang="ja-JP" sz="900" dirty="0" err="1">
                <a:latin typeface="Segoe UI" panose="020B0502040204020203" pitchFamily="34" charset="0"/>
                <a:cs typeface="Segoe UI" panose="020B0502040204020203" pitchFamily="34" charset="0"/>
              </a:rPr>
              <a:t>Jiuqu</a:t>
            </a:r>
            <a:r>
              <a:rPr lang="en-US" altLang="ja-JP" sz="900" dirty="0">
                <a:latin typeface="Segoe UI" panose="020B0502040204020203" pitchFamily="34" charset="0"/>
                <a:cs typeface="Segoe UI" panose="020B0502040204020203" pitchFamily="34" charset="0"/>
              </a:rPr>
              <a:t> (Domestic rice)</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Contents / 1800ml </a:t>
            </a: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720ml</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Distillation method / No filtration, no adjustment direct packing</a:t>
            </a:r>
            <a:br>
              <a:rPr lang="en-US" altLang="ja-JP" sz="900" dirty="0">
                <a:latin typeface="Segoe UI" panose="020B0502040204020203" pitchFamily="34" charset="0"/>
                <a:cs typeface="Segoe UI" panose="020B0502040204020203" pitchFamily="34" charset="0"/>
              </a:rPr>
            </a:br>
            <a:endParaRPr lang="en-US" altLang="ja-JP" sz="900" dirty="0">
              <a:latin typeface="Segoe UI" panose="020B0502040204020203" pitchFamily="34" charset="0"/>
              <a:cs typeface="Segoe UI" panose="020B0502040204020203" pitchFamily="34" charset="0"/>
            </a:endParaRPr>
          </a:p>
          <a:p>
            <a:r>
              <a:rPr lang="en-US" altLang="ja-JP" sz="900" dirty="0">
                <a:latin typeface="Segoe UI" panose="020B0502040204020203" pitchFamily="34" charset="0"/>
                <a:cs typeface="Segoe UI" panose="020B0502040204020203" pitchFamily="34" charset="0"/>
              </a:rPr>
              <a:t>★ 2011 Monde Selection Silver Award</a:t>
            </a:r>
            <a:endParaRPr kumimoji="1" lang="ja-JP" altLang="en-US" sz="900">
              <a:latin typeface="Segoe UI" panose="020B0502040204020203" pitchFamily="34" charset="0"/>
              <a:cs typeface="Segoe UI" panose="020B0502040204020203" pitchFamily="34" charset="0"/>
            </a:endParaRPr>
          </a:p>
        </p:txBody>
      </p:sp>
      <p:pic>
        <p:nvPicPr>
          <p:cNvPr id="3076" name="Picture 4">
            <a:extLst>
              <a:ext uri="{FF2B5EF4-FFF2-40B4-BE49-F238E27FC236}">
                <a16:creationId xmlns:a16="http://schemas.microsoft.com/office/drawing/2014/main" id="{A71F44DA-BD36-20D1-2F50-0D0801EEED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5729" y="133503"/>
            <a:ext cx="1559846" cy="2352342"/>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a:extLst>
              <a:ext uri="{FF2B5EF4-FFF2-40B4-BE49-F238E27FC236}">
                <a16:creationId xmlns:a16="http://schemas.microsoft.com/office/drawing/2014/main" id="{C75FEE50-266A-B079-4C0E-48397FA3826F}"/>
              </a:ext>
            </a:extLst>
          </p:cNvPr>
          <p:cNvSpPr txBox="1"/>
          <p:nvPr/>
        </p:nvSpPr>
        <p:spPr>
          <a:xfrm>
            <a:off x="4163430" y="2949281"/>
            <a:ext cx="3020742" cy="2446824"/>
          </a:xfrm>
          <a:prstGeom prst="rect">
            <a:avLst/>
          </a:prstGeom>
          <a:noFill/>
        </p:spPr>
        <p:txBody>
          <a:bodyPr wrap="square" rtlCol="0">
            <a:spAutoFit/>
          </a:bodyPr>
          <a:lstStyle/>
          <a:p>
            <a:r>
              <a:rPr lang="en-US" altLang="ja-JP" sz="900" dirty="0">
                <a:latin typeface="Segoe UI" panose="020B0502040204020203" pitchFamily="34" charset="0"/>
                <a:cs typeface="Segoe UI" panose="020B0502040204020203" pitchFamily="34" charset="0"/>
              </a:rPr>
              <a:t>The gorgeous and bewitching scent of the original sake is retained, but by lowering the frequency, the taste that makes it easier to drink and feels familiar is the sweetness and umami that makes you feel the width while being light, and the refreshing aftertaste makes you feel comfortable and intoxicated. invite.</a:t>
            </a:r>
          </a:p>
          <a:p>
            <a:r>
              <a:rPr lang="en-US" altLang="ja-JP" sz="900" dirty="0">
                <a:latin typeface="Segoe UI" panose="020B0502040204020203" pitchFamily="34" charset="0"/>
                <a:cs typeface="Segoe UI" panose="020B0502040204020203" pitchFamily="34" charset="0"/>
              </a:rPr>
              <a:t>The steaming series emphasizes enjoying as a single sake, but this is a shochu that you can easily enjoy the difference between potatoes with meals.</a:t>
            </a:r>
          </a:p>
          <a:p>
            <a:endParaRPr lang="en-US" altLang="ja-JP" sz="900" dirty="0">
              <a:latin typeface="Segoe UI" panose="020B0502040204020203" pitchFamily="34" charset="0"/>
              <a:cs typeface="Segoe UI" panose="020B0502040204020203" pitchFamily="34" charset="0"/>
            </a:endParaRP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Alcohol content / 25 degrees</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Ingredient name / Sweet potato (Aya </a:t>
            </a:r>
            <a:r>
              <a:rPr lang="en-US" altLang="ja-JP" sz="900" dirty="0" err="1">
                <a:latin typeface="Segoe UI" panose="020B0502040204020203" pitchFamily="34" charset="0"/>
                <a:cs typeface="Segoe UI" panose="020B0502040204020203" pitchFamily="34" charset="0"/>
              </a:rPr>
              <a:t>murasaki</a:t>
            </a:r>
            <a:r>
              <a:rPr lang="en-US" altLang="ja-JP" sz="900" dirty="0">
                <a:latin typeface="Segoe UI" panose="020B0502040204020203" pitchFamily="34" charset="0"/>
                <a:cs typeface="Segoe UI" panose="020B0502040204020203" pitchFamily="34" charset="0"/>
              </a:rPr>
              <a:t> from Kagoshima prefecture), Rice </a:t>
            </a:r>
            <a:r>
              <a:rPr lang="en-US" altLang="ja-JP" sz="900" dirty="0" err="1">
                <a:latin typeface="Segoe UI" panose="020B0502040204020203" pitchFamily="34" charset="0"/>
                <a:cs typeface="Segoe UI" panose="020B0502040204020203" pitchFamily="34" charset="0"/>
              </a:rPr>
              <a:t>Jiuqu</a:t>
            </a:r>
            <a:r>
              <a:rPr lang="en-US" altLang="ja-JP" sz="900" dirty="0">
                <a:latin typeface="Segoe UI" panose="020B0502040204020203" pitchFamily="34" charset="0"/>
                <a:cs typeface="Segoe UI" panose="020B0502040204020203" pitchFamily="34" charset="0"/>
              </a:rPr>
              <a:t> (Domestic rice)</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Contents / 1800ml </a:t>
            </a: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720ml</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Distillation method / No filtration, no adjustment direct packing</a:t>
            </a:r>
          </a:p>
          <a:p>
            <a:r>
              <a:rPr lang="en-US" altLang="ja-JP" sz="900" dirty="0">
                <a:latin typeface="Segoe UI" panose="020B0502040204020203" pitchFamily="34" charset="0"/>
                <a:cs typeface="Segoe UI" panose="020B0502040204020203" pitchFamily="34" charset="0"/>
              </a:rPr>
              <a:t>★ 2011 Monde Selection Gold Award</a:t>
            </a:r>
            <a:endParaRPr kumimoji="1" lang="ja-JP" altLang="en-US" sz="900">
              <a:latin typeface="Segoe UI" panose="020B0502040204020203" pitchFamily="34" charset="0"/>
              <a:cs typeface="Segoe UI" panose="020B0502040204020203" pitchFamily="34" charset="0"/>
            </a:endParaRPr>
          </a:p>
        </p:txBody>
      </p:sp>
      <p:sp>
        <p:nvSpPr>
          <p:cNvPr id="22" name="テキスト ボックス 21">
            <a:extLst>
              <a:ext uri="{FF2B5EF4-FFF2-40B4-BE49-F238E27FC236}">
                <a16:creationId xmlns:a16="http://schemas.microsoft.com/office/drawing/2014/main" id="{AEE8713F-0489-3424-B5CA-901A9E6B9506}"/>
              </a:ext>
            </a:extLst>
          </p:cNvPr>
          <p:cNvSpPr txBox="1"/>
          <p:nvPr/>
        </p:nvSpPr>
        <p:spPr>
          <a:xfrm>
            <a:off x="6548066" y="1031129"/>
            <a:ext cx="773555" cy="276999"/>
          </a:xfrm>
          <a:prstGeom prst="rect">
            <a:avLst/>
          </a:prstGeom>
          <a:noFill/>
        </p:spPr>
        <p:txBody>
          <a:bodyPr wrap="square" rtlCol="0">
            <a:spAutoFit/>
          </a:bodyPr>
          <a:lstStyle/>
          <a:p>
            <a:pPr algn="ctr"/>
            <a:r>
              <a:rPr kumimoji="1" lang="en-US" altLang="ja-JP" sz="1200" dirty="0">
                <a:solidFill>
                  <a:srgbClr val="A79243"/>
                </a:solidFill>
              </a:rPr>
              <a:t>Shochu</a:t>
            </a:r>
          </a:p>
        </p:txBody>
      </p:sp>
    </p:spTree>
    <p:extLst>
      <p:ext uri="{BB962C8B-B14F-4D97-AF65-F5344CB8AC3E}">
        <p14:creationId xmlns:p14="http://schemas.microsoft.com/office/powerpoint/2010/main" val="3116360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1" y="10615942"/>
            <a:ext cx="7559675" cy="75871"/>
          </a:xfrm>
          <a:prstGeom prst="rect">
            <a:avLst/>
          </a:prstGeom>
          <a:solidFill>
            <a:srgbClr val="A79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プレースホルダー 9">
            <a:extLst>
              <a:ext uri="{FF2B5EF4-FFF2-40B4-BE49-F238E27FC236}">
                <a16:creationId xmlns:a16="http://schemas.microsoft.com/office/drawing/2014/main" id="{81A33349-13D6-ECBA-E41F-65D884E65A8C}"/>
              </a:ext>
            </a:extLst>
          </p:cNvPr>
          <p:cNvSpPr>
            <a:spLocks noGrp="1"/>
          </p:cNvSpPr>
          <p:nvPr>
            <p:ph type="body" sz="quarter" idx="24"/>
          </p:nvPr>
        </p:nvSpPr>
        <p:spPr>
          <a:xfrm>
            <a:off x="438952" y="2499636"/>
            <a:ext cx="2218317" cy="281365"/>
          </a:xfrm>
        </p:spPr>
        <p:txBody>
          <a:bodyPr/>
          <a:lstStyle/>
          <a:p>
            <a:r>
              <a:rPr lang="en-US" altLang="ja-JP" sz="1600" dirty="0" err="1">
                <a:latin typeface="Segoe UI" panose="020B0502040204020203" pitchFamily="34" charset="0"/>
                <a:cs typeface="Segoe UI" panose="020B0502040204020203" pitchFamily="34" charset="0"/>
              </a:rPr>
              <a:t>Hakuten</a:t>
            </a:r>
            <a:r>
              <a:rPr lang="en-US" altLang="ja-JP" sz="1600" dirty="0">
                <a:latin typeface="Segoe UI" panose="020B0502040204020203" pitchFamily="34" charset="0"/>
                <a:cs typeface="Segoe UI" panose="020B0502040204020203" pitchFamily="34" charset="0"/>
              </a:rPr>
              <a:t> </a:t>
            </a:r>
            <a:r>
              <a:rPr lang="en-US" altLang="ja-JP" sz="1600" dirty="0" err="1">
                <a:latin typeface="Segoe UI" panose="020B0502040204020203" pitchFamily="34" charset="0"/>
                <a:cs typeface="Segoe UI" panose="020B0502040204020203" pitchFamily="34" charset="0"/>
              </a:rPr>
              <a:t>Houzan</a:t>
            </a:r>
            <a:endParaRPr lang="ja-JP" altLang="en-US" sz="1600">
              <a:latin typeface="Segoe UI" panose="020B0502040204020203" pitchFamily="34" charset="0"/>
              <a:cs typeface="Segoe UI" panose="020B0502040204020203" pitchFamily="34" charset="0"/>
            </a:endParaRPr>
          </a:p>
        </p:txBody>
      </p:sp>
      <p:sp>
        <p:nvSpPr>
          <p:cNvPr id="11" name="テキスト プレースホルダー 10">
            <a:extLst>
              <a:ext uri="{FF2B5EF4-FFF2-40B4-BE49-F238E27FC236}">
                <a16:creationId xmlns:a16="http://schemas.microsoft.com/office/drawing/2014/main" id="{B30E4870-B0A1-3011-06C3-A0CAA5A522A1}"/>
              </a:ext>
            </a:extLst>
          </p:cNvPr>
          <p:cNvSpPr>
            <a:spLocks noGrp="1"/>
          </p:cNvSpPr>
          <p:nvPr>
            <p:ph type="body" sz="quarter" idx="25"/>
          </p:nvPr>
        </p:nvSpPr>
        <p:spPr>
          <a:xfrm>
            <a:off x="438952" y="2890564"/>
            <a:ext cx="2678580" cy="2495212"/>
          </a:xfrm>
        </p:spPr>
        <p:txBody>
          <a:bodyPr/>
          <a:lstStyle/>
          <a:p>
            <a:r>
              <a:rPr lang="en-US" altLang="ja-JP" sz="900" dirty="0">
                <a:latin typeface="Segoe UI" panose="020B0502040204020203" pitchFamily="34" charset="0"/>
                <a:cs typeface="Segoe UI" panose="020B0502040204020203" pitchFamily="34" charset="0"/>
              </a:rPr>
              <a:t>Prepared with white </a:t>
            </a:r>
            <a:r>
              <a:rPr lang="en-US" altLang="ja-JP" sz="900" dirty="0" err="1">
                <a:latin typeface="Segoe UI" panose="020B0502040204020203" pitchFamily="34" charset="0"/>
                <a:cs typeface="Segoe UI" panose="020B0502040204020203" pitchFamily="34" charset="0"/>
              </a:rPr>
              <a:t>jiuqu</a:t>
            </a:r>
            <a:r>
              <a:rPr lang="en-US" altLang="ja-JP" sz="900" dirty="0">
                <a:latin typeface="Segoe UI" panose="020B0502040204020203" pitchFamily="34" charset="0"/>
                <a:cs typeface="Segoe UI" panose="020B0502040204020203" pitchFamily="34" charset="0"/>
              </a:rPr>
              <a:t>. You can enjoy the dry sharpness and the soft sweetness that you feel when you roll it on your tongue at the same time. It is one that is particular about clarifying the goodness of white </a:t>
            </a:r>
            <a:r>
              <a:rPr lang="en-US" altLang="ja-JP" sz="900" dirty="0" err="1">
                <a:latin typeface="Segoe UI" panose="020B0502040204020203" pitchFamily="34" charset="0"/>
                <a:cs typeface="Segoe UI" panose="020B0502040204020203" pitchFamily="34" charset="0"/>
              </a:rPr>
              <a:t>jiuqu</a:t>
            </a:r>
            <a:r>
              <a:rPr lang="en-US" altLang="ja-JP" sz="900" dirty="0">
                <a:latin typeface="Segoe UI" panose="020B0502040204020203" pitchFamily="34" charset="0"/>
                <a:cs typeface="Segoe UI" panose="020B0502040204020203" pitchFamily="34" charset="0"/>
              </a:rPr>
              <a:t> preparation. It is also fun to taste the difference in </a:t>
            </a:r>
            <a:r>
              <a:rPr lang="en-US" altLang="ja-JP" sz="900" dirty="0" err="1">
                <a:latin typeface="Segoe UI" panose="020B0502040204020203" pitchFamily="34" charset="0"/>
                <a:cs typeface="Segoe UI" panose="020B0502040204020203" pitchFamily="34" charset="0"/>
              </a:rPr>
              <a:t>Jiuqu</a:t>
            </a:r>
            <a:r>
              <a:rPr lang="en-US" altLang="ja-JP" sz="900" dirty="0">
                <a:latin typeface="Segoe UI" panose="020B0502040204020203" pitchFamily="34" charset="0"/>
                <a:cs typeface="Segoe UI" panose="020B0502040204020203" pitchFamily="34" charset="0"/>
              </a:rPr>
              <a:t> compared to drinking it with </a:t>
            </a:r>
            <a:r>
              <a:rPr lang="en-US" altLang="ja-JP" sz="900" dirty="0" err="1">
                <a:latin typeface="Segoe UI" panose="020B0502040204020203" pitchFamily="34" charset="0"/>
                <a:cs typeface="Segoe UI" panose="020B0502040204020203" pitchFamily="34" charset="0"/>
              </a:rPr>
              <a:t>Kichichohozan</a:t>
            </a:r>
            <a:r>
              <a:rPr lang="en-US" altLang="ja-JP" sz="900" dirty="0">
                <a:latin typeface="Segoe UI" panose="020B0502040204020203" pitchFamily="34" charset="0"/>
                <a:cs typeface="Segoe UI" panose="020B0502040204020203" pitchFamily="34" charset="0"/>
              </a:rPr>
              <a:t>.</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Alcohol content / 25 degrees</a:t>
            </a:r>
            <a:br>
              <a:rPr lang="en-US" altLang="ja-JP" sz="900" dirty="0">
                <a:latin typeface="Segoe UI" panose="020B0502040204020203" pitchFamily="34" charset="0"/>
                <a:cs typeface="Segoe UI" panose="020B0502040204020203" pitchFamily="34" charset="0"/>
              </a:rPr>
            </a:b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Ingredient name / Sweet potato (</a:t>
            </a:r>
            <a:r>
              <a:rPr lang="en-US" altLang="ja-JP" sz="900" dirty="0" err="1">
                <a:latin typeface="Segoe UI" panose="020B0502040204020203" pitchFamily="34" charset="0"/>
                <a:cs typeface="Segoe UI" panose="020B0502040204020203" pitchFamily="34" charset="0"/>
              </a:rPr>
              <a:t>Kogane</a:t>
            </a:r>
            <a:r>
              <a:rPr lang="en-US" altLang="ja-JP" sz="900" dirty="0">
                <a:latin typeface="Segoe UI" panose="020B0502040204020203" pitchFamily="34" charset="0"/>
                <a:cs typeface="Segoe UI" panose="020B0502040204020203" pitchFamily="34" charset="0"/>
              </a:rPr>
              <a:t> </a:t>
            </a:r>
            <a:r>
              <a:rPr lang="en-US" altLang="ja-JP" sz="900" dirty="0" err="1">
                <a:latin typeface="Segoe UI" panose="020B0502040204020203" pitchFamily="34" charset="0"/>
                <a:cs typeface="Segoe UI" panose="020B0502040204020203" pitchFamily="34" charset="0"/>
              </a:rPr>
              <a:t>sengan</a:t>
            </a:r>
            <a:r>
              <a:rPr lang="en-US" altLang="ja-JP" sz="900" dirty="0">
                <a:latin typeface="Segoe UI" panose="020B0502040204020203" pitchFamily="34" charset="0"/>
                <a:cs typeface="Segoe UI" panose="020B0502040204020203" pitchFamily="34" charset="0"/>
              </a:rPr>
              <a:t> from Kagoshima prefecture) </a:t>
            </a:r>
            <a:br>
              <a:rPr lang="en-US" altLang="ja-JP" sz="900" dirty="0">
                <a:latin typeface="Segoe UI" panose="020B0502040204020203" pitchFamily="34" charset="0"/>
                <a:cs typeface="Segoe UI" panose="020B0502040204020203" pitchFamily="34" charset="0"/>
              </a:rPr>
            </a:b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Rice </a:t>
            </a:r>
            <a:r>
              <a:rPr lang="en-US" altLang="ja-JP" sz="900" dirty="0" err="1">
                <a:latin typeface="Segoe UI" panose="020B0502040204020203" pitchFamily="34" charset="0"/>
                <a:cs typeface="Segoe UI" panose="020B0502040204020203" pitchFamily="34" charset="0"/>
              </a:rPr>
              <a:t>Jiuqu</a:t>
            </a:r>
            <a:r>
              <a:rPr lang="en-US" altLang="ja-JP" sz="900" dirty="0">
                <a:latin typeface="Segoe UI" panose="020B0502040204020203" pitchFamily="34" charset="0"/>
                <a:cs typeface="Segoe UI" panose="020B0502040204020203" pitchFamily="34" charset="0"/>
              </a:rPr>
              <a:t> (White </a:t>
            </a:r>
            <a:r>
              <a:rPr lang="en-US" altLang="ja-JP" sz="900" dirty="0" err="1">
                <a:latin typeface="Segoe UI" panose="020B0502040204020203" pitchFamily="34" charset="0"/>
                <a:cs typeface="Segoe UI" panose="020B0502040204020203" pitchFamily="34" charset="0"/>
              </a:rPr>
              <a:t>Jiuqu</a:t>
            </a:r>
            <a:r>
              <a:rPr lang="en-US" altLang="ja-JP" sz="900" dirty="0">
                <a:latin typeface="Segoe UI" panose="020B0502040204020203" pitchFamily="34" charset="0"/>
                <a:cs typeface="Segoe UI" panose="020B0502040204020203" pitchFamily="34" charset="0"/>
              </a:rPr>
              <a:t> / Domestic rice)</a:t>
            </a:r>
            <a:br>
              <a:rPr lang="en-US" altLang="ja-JP" sz="900" dirty="0">
                <a:latin typeface="Segoe UI" panose="020B0502040204020203" pitchFamily="34" charset="0"/>
                <a:cs typeface="Segoe UI" panose="020B0502040204020203" pitchFamily="34" charset="0"/>
              </a:rPr>
            </a:b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Contents / 1800ml</a:t>
            </a:r>
            <a:br>
              <a:rPr lang="en-US" altLang="ja-JP" sz="900" dirty="0">
                <a:latin typeface="Segoe UI" panose="020B0502040204020203" pitchFamily="34" charset="0"/>
                <a:cs typeface="Segoe UI" panose="020B0502040204020203" pitchFamily="34" charset="0"/>
              </a:rPr>
            </a:b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Distillation method / atmospheric pressure single distillation</a:t>
            </a:r>
            <a:br>
              <a:rPr lang="en-US" altLang="ja-JP" sz="900" dirty="0">
                <a:latin typeface="Segoe UI" panose="020B0502040204020203" pitchFamily="34" charset="0"/>
                <a:cs typeface="Segoe UI" panose="020B0502040204020203" pitchFamily="34" charset="0"/>
              </a:rPr>
            </a:br>
            <a:r>
              <a:rPr lang="en-US" altLang="ja-JP" sz="900" dirty="0">
                <a:latin typeface="Segoe UI" panose="020B0502040204020203" pitchFamily="34" charset="0"/>
                <a:cs typeface="Segoe UI" panose="020B0502040204020203" pitchFamily="34" charset="0"/>
              </a:rPr>
              <a:t>&lt;Seasonal&gt;</a:t>
            </a:r>
            <a:endParaRPr lang="ja-JP" altLang="en-US" sz="900">
              <a:latin typeface="Segoe UI" panose="020B0502040204020203" pitchFamily="34" charset="0"/>
              <a:cs typeface="Segoe UI" panose="020B0502040204020203" pitchFamily="34" charset="0"/>
            </a:endParaRPr>
          </a:p>
        </p:txBody>
      </p:sp>
      <p:grpSp>
        <p:nvGrpSpPr>
          <p:cNvPr id="18" name="グループ化 17"/>
          <p:cNvGrpSpPr/>
          <p:nvPr/>
        </p:nvGrpSpPr>
        <p:grpSpPr>
          <a:xfrm>
            <a:off x="-1351721" y="-5935"/>
            <a:ext cx="1146915" cy="389885"/>
            <a:chOff x="-4837043" y="1470991"/>
            <a:chExt cx="1351721" cy="459508"/>
          </a:xfrm>
        </p:grpSpPr>
        <p:sp>
          <p:nvSpPr>
            <p:cNvPr id="19" name="正方形/長方形 18"/>
            <p:cNvSpPr/>
            <p:nvPr/>
          </p:nvSpPr>
          <p:spPr>
            <a:xfrm>
              <a:off x="-4837043" y="1470991"/>
              <a:ext cx="1351721" cy="437322"/>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0" name="テキスト ボックス 19"/>
            <p:cNvSpPr txBox="1"/>
            <p:nvPr/>
          </p:nvSpPr>
          <p:spPr>
            <a:xfrm>
              <a:off x="-4587399" y="1531489"/>
              <a:ext cx="852432" cy="399010"/>
            </a:xfrm>
            <a:prstGeom prst="rect">
              <a:avLst/>
            </a:prstGeom>
            <a:noFill/>
          </p:spPr>
          <p:txBody>
            <a:bodyPr wrap="none" rtlCol="0">
              <a:spAutoFit/>
            </a:bodyPr>
            <a:lstStyle/>
            <a:p>
              <a:pPr algn="ctr"/>
              <a:r>
                <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rPr>
                <a:t>表面</a:t>
              </a:r>
              <a:r>
                <a:rPr kumimoji="1" lang="en-US" altLang="ja-JP" sz="1600" dirty="0">
                  <a:latin typeface="メイリオ" panose="020B0604030504040204" pitchFamily="50" charset="-128"/>
                  <a:ea typeface="メイリオ" panose="020B0604030504040204" pitchFamily="50" charset="-128"/>
                  <a:cs typeface="メイリオ" panose="020B0604030504040204" pitchFamily="50" charset="-128"/>
                </a:rPr>
                <a:t>2</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17" name="図 16">
            <a:extLst>
              <a:ext uri="{FF2B5EF4-FFF2-40B4-BE49-F238E27FC236}">
                <a16:creationId xmlns:a16="http://schemas.microsoft.com/office/drawing/2014/main" id="{A9B89E8B-B09D-93B8-F08E-007A89F1882B}"/>
              </a:ext>
            </a:extLst>
          </p:cNvPr>
          <p:cNvPicPr>
            <a:picLocks noChangeAspect="1"/>
          </p:cNvPicPr>
          <p:nvPr/>
        </p:nvPicPr>
        <p:blipFill>
          <a:blip r:embed="rId2"/>
          <a:stretch>
            <a:fillRect/>
          </a:stretch>
        </p:blipFill>
        <p:spPr>
          <a:xfrm>
            <a:off x="3566576" y="-721250"/>
            <a:ext cx="3168552" cy="3168552"/>
          </a:xfrm>
          <a:prstGeom prst="rect">
            <a:avLst/>
          </a:prstGeom>
        </p:spPr>
      </p:pic>
      <p:pic>
        <p:nvPicPr>
          <p:cNvPr id="21" name="図 20">
            <a:extLst>
              <a:ext uri="{FF2B5EF4-FFF2-40B4-BE49-F238E27FC236}">
                <a16:creationId xmlns:a16="http://schemas.microsoft.com/office/drawing/2014/main" id="{52C745F5-4ACC-3CC8-331D-1D23819960BF}"/>
              </a:ext>
            </a:extLst>
          </p:cNvPr>
          <p:cNvPicPr>
            <a:picLocks noChangeAspect="1"/>
          </p:cNvPicPr>
          <p:nvPr/>
        </p:nvPicPr>
        <p:blipFill>
          <a:blip r:embed="rId3"/>
          <a:stretch>
            <a:fillRect/>
          </a:stretch>
        </p:blipFill>
        <p:spPr>
          <a:xfrm>
            <a:off x="465816" y="5223988"/>
            <a:ext cx="2266939" cy="2266939"/>
          </a:xfrm>
          <a:prstGeom prst="rect">
            <a:avLst/>
          </a:prstGeom>
        </p:spPr>
      </p:pic>
      <p:sp>
        <p:nvSpPr>
          <p:cNvPr id="7" name="正方形/長方形 6"/>
          <p:cNvSpPr/>
          <p:nvPr/>
        </p:nvSpPr>
        <p:spPr>
          <a:xfrm>
            <a:off x="1" y="0"/>
            <a:ext cx="7559675" cy="75871"/>
          </a:xfrm>
          <a:prstGeom prst="rect">
            <a:avLst/>
          </a:prstGeom>
          <a:solidFill>
            <a:srgbClr val="A79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353433" y="5491152"/>
            <a:ext cx="6830739" cy="45719"/>
          </a:xfrm>
          <a:prstGeom prst="rect">
            <a:avLst/>
          </a:prstGeom>
          <a:solidFill>
            <a:srgbClr val="C6B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descr="西酒造株式会社 - YouTube">
            <a:extLst>
              <a:ext uri="{FF2B5EF4-FFF2-40B4-BE49-F238E27FC236}">
                <a16:creationId xmlns:a16="http://schemas.microsoft.com/office/drawing/2014/main" id="{30EAF060-959F-1969-CB75-AFE8322219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5268" y="318878"/>
            <a:ext cx="839152" cy="839152"/>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プレースホルダー 9">
            <a:extLst>
              <a:ext uri="{FF2B5EF4-FFF2-40B4-BE49-F238E27FC236}">
                <a16:creationId xmlns:a16="http://schemas.microsoft.com/office/drawing/2014/main" id="{98C14B2E-1A32-650C-C996-07DCAB0CB150}"/>
              </a:ext>
            </a:extLst>
          </p:cNvPr>
          <p:cNvSpPr txBox="1">
            <a:spLocks/>
          </p:cNvSpPr>
          <p:nvPr/>
        </p:nvSpPr>
        <p:spPr>
          <a:xfrm>
            <a:off x="437104" y="7567607"/>
            <a:ext cx="2218317" cy="338554"/>
          </a:xfrm>
          <a:prstGeom prst="rect">
            <a:avLst/>
          </a:prstGeom>
        </p:spPr>
        <p:txBody>
          <a:bodyPr vert="horz" lIns="91440" tIns="45720" rIns="91440" bIns="45720" rtlCol="0">
            <a:no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kumimoji="1" sz="2000" b="1" kern="120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r>
              <a:rPr lang="en-US" altLang="ja-JP" sz="1600" dirty="0" err="1">
                <a:latin typeface="Segoe UI" panose="020B0502040204020203" pitchFamily="34" charset="0"/>
                <a:cs typeface="Segoe UI" panose="020B0502040204020203" pitchFamily="34" charset="0"/>
              </a:rPr>
              <a:t>Tenshi</a:t>
            </a:r>
            <a:r>
              <a:rPr lang="en-US" altLang="ja-JP" sz="1600" dirty="0">
                <a:latin typeface="Segoe UI" panose="020B0502040204020203" pitchFamily="34" charset="0"/>
                <a:cs typeface="Segoe UI" panose="020B0502040204020203" pitchFamily="34" charset="0"/>
              </a:rPr>
              <a:t> no </a:t>
            </a:r>
            <a:r>
              <a:rPr lang="en-US" altLang="ja-JP" sz="1600" dirty="0" err="1">
                <a:latin typeface="Segoe UI" panose="020B0502040204020203" pitchFamily="34" charset="0"/>
                <a:cs typeface="Segoe UI" panose="020B0502040204020203" pitchFamily="34" charset="0"/>
              </a:rPr>
              <a:t>Yuuwaku</a:t>
            </a:r>
            <a:endParaRPr lang="ja-JP" altLang="en-US" sz="1600">
              <a:latin typeface="Segoe UI" panose="020B0502040204020203" pitchFamily="34" charset="0"/>
              <a:cs typeface="Segoe UI" panose="020B0502040204020203" pitchFamily="34" charset="0"/>
            </a:endParaRPr>
          </a:p>
        </p:txBody>
      </p:sp>
      <p:sp>
        <p:nvSpPr>
          <p:cNvPr id="16" name="テキスト プレースホルダー 10">
            <a:extLst>
              <a:ext uri="{FF2B5EF4-FFF2-40B4-BE49-F238E27FC236}">
                <a16:creationId xmlns:a16="http://schemas.microsoft.com/office/drawing/2014/main" id="{BCBE01F8-382F-309C-A4DC-E5DFCC723859}"/>
              </a:ext>
            </a:extLst>
          </p:cNvPr>
          <p:cNvSpPr txBox="1">
            <a:spLocks/>
          </p:cNvSpPr>
          <p:nvPr/>
        </p:nvSpPr>
        <p:spPr>
          <a:xfrm>
            <a:off x="465816" y="7927546"/>
            <a:ext cx="2739839" cy="2537301"/>
          </a:xfrm>
          <a:prstGeom prst="rect">
            <a:avLst/>
          </a:prstGeom>
        </p:spPr>
        <p:txBody>
          <a:bodyPr vert="horz" lIns="91440" tIns="45720" rIns="91440" bIns="45720" rtlCol="0">
            <a:no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kumimoji="1" sz="1100" b="0" kern="120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r>
              <a:rPr lang="en-US" altLang="ja-JP" sz="900" dirty="0">
                <a:latin typeface="Segoe UI" panose="020B0502040204020203" pitchFamily="34" charset="0"/>
                <a:cs typeface="Segoe UI" panose="020B0502040204020203" pitchFamily="34" charset="0"/>
              </a:rPr>
              <a:t>Light amber color. However, the subtle sweetness and the refined umami that remains behind are certainly the characteristics of potatoes. We have mastered the potential of potatoes in the direction of aging. The long flow of time has brought up the scent of potatoes deeper and more vividly. It is a taste of expanding the place where shochu can be drunk, even though it is shochu, such as sticking to a glass for drinking at a special time.</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Alcohol content / 40 degrees</a:t>
            </a:r>
            <a:br>
              <a:rPr lang="en-US" altLang="ja-JP" sz="900" dirty="0">
                <a:latin typeface="Segoe UI" panose="020B0502040204020203" pitchFamily="34" charset="0"/>
                <a:cs typeface="Segoe UI" panose="020B0502040204020203" pitchFamily="34" charset="0"/>
              </a:rPr>
            </a:b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Ingredient name / Sweet potato (Kagoshima prefecture </a:t>
            </a:r>
            <a:r>
              <a:rPr lang="en-US" altLang="ja-JP" sz="900" dirty="0" err="1">
                <a:latin typeface="Segoe UI" panose="020B0502040204020203" pitchFamily="34" charset="0"/>
                <a:cs typeface="Segoe UI" panose="020B0502040204020203" pitchFamily="34" charset="0"/>
              </a:rPr>
              <a:t>Kogane</a:t>
            </a:r>
            <a:r>
              <a:rPr lang="en-US" altLang="ja-JP" sz="900" dirty="0">
                <a:latin typeface="Segoe UI" panose="020B0502040204020203" pitchFamily="34" charset="0"/>
                <a:cs typeface="Segoe UI" panose="020B0502040204020203" pitchFamily="34" charset="0"/>
              </a:rPr>
              <a:t> </a:t>
            </a:r>
            <a:r>
              <a:rPr lang="en-US" altLang="ja-JP" sz="900" dirty="0" err="1">
                <a:latin typeface="Segoe UI" panose="020B0502040204020203" pitchFamily="34" charset="0"/>
                <a:cs typeface="Segoe UI" panose="020B0502040204020203" pitchFamily="34" charset="0"/>
              </a:rPr>
              <a:t>sengan</a:t>
            </a:r>
            <a:r>
              <a:rPr lang="en-US" altLang="ja-JP" sz="900" dirty="0">
                <a:latin typeface="Segoe UI" panose="020B0502040204020203" pitchFamily="34" charset="0"/>
                <a:cs typeface="Segoe UI" panose="020B0502040204020203" pitchFamily="34" charset="0"/>
              </a:rPr>
              <a:t>) </a:t>
            </a:r>
            <a:br>
              <a:rPr lang="en-US" altLang="ja-JP" sz="900" dirty="0">
                <a:latin typeface="Segoe UI" panose="020B0502040204020203" pitchFamily="34" charset="0"/>
                <a:cs typeface="Segoe UI" panose="020B0502040204020203" pitchFamily="34" charset="0"/>
              </a:rPr>
            </a:b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Rice koji (domestic rice)</a:t>
            </a:r>
            <a:br>
              <a:rPr lang="en-US" altLang="ja-JP" sz="900" dirty="0">
                <a:latin typeface="Segoe UI" panose="020B0502040204020203" pitchFamily="34" charset="0"/>
                <a:cs typeface="Segoe UI" panose="020B0502040204020203" pitchFamily="34" charset="0"/>
              </a:rPr>
            </a:b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Contents / 720ml</a:t>
            </a:r>
            <a:br>
              <a:rPr lang="en-US" altLang="ja-JP" sz="900" dirty="0">
                <a:latin typeface="Segoe UI" panose="020B0502040204020203" pitchFamily="34" charset="0"/>
                <a:cs typeface="Segoe UI" panose="020B0502040204020203" pitchFamily="34" charset="0"/>
              </a:rPr>
            </a:br>
            <a:r>
              <a:rPr lang="en-US" altLang="ja-JP" sz="900" dirty="0">
                <a:latin typeface="Segoe UI" panose="020B0502040204020203" pitchFamily="34" charset="0"/>
                <a:cs typeface="Segoe UI" panose="020B0502040204020203" pitchFamily="34" charset="0"/>
              </a:rPr>
              <a:t>&lt;Seasonal&gt;</a:t>
            </a:r>
          </a:p>
          <a:p>
            <a:r>
              <a:rPr lang="ja-JP" altLang="en-US" sz="900">
                <a:latin typeface="Segoe UI" panose="020B0502040204020203" pitchFamily="34" charset="0"/>
                <a:cs typeface="Segoe UI" panose="020B0502040204020203" pitchFamily="34" charset="0"/>
              </a:rPr>
              <a:t>★</a:t>
            </a:r>
            <a:r>
              <a:rPr lang="en-US" altLang="ja-JP" sz="900" dirty="0">
                <a:latin typeface="Segoe UI" panose="020B0502040204020203" pitchFamily="34" charset="0"/>
                <a:cs typeface="Segoe UI" panose="020B0502040204020203" pitchFamily="34" charset="0"/>
              </a:rPr>
              <a:t>One of TWSC 2020’s Superior Gold winners in the shochu division.</a:t>
            </a:r>
            <a:endParaRPr lang="ja-JP" altLang="en-US" sz="900">
              <a:latin typeface="Segoe UI" panose="020B0502040204020203" pitchFamily="34" charset="0"/>
              <a:cs typeface="Segoe UI" panose="020B0502040204020203" pitchFamily="34" charset="0"/>
            </a:endParaRPr>
          </a:p>
        </p:txBody>
      </p:sp>
      <p:sp>
        <p:nvSpPr>
          <p:cNvPr id="2" name="テキスト ボックス 1">
            <a:extLst>
              <a:ext uri="{FF2B5EF4-FFF2-40B4-BE49-F238E27FC236}">
                <a16:creationId xmlns:a16="http://schemas.microsoft.com/office/drawing/2014/main" id="{0EA7A2B4-468C-CF50-2A94-BBD721F652B3}"/>
              </a:ext>
            </a:extLst>
          </p:cNvPr>
          <p:cNvSpPr txBox="1"/>
          <p:nvPr/>
        </p:nvSpPr>
        <p:spPr>
          <a:xfrm>
            <a:off x="3966633" y="7490927"/>
            <a:ext cx="1875243" cy="338554"/>
          </a:xfrm>
          <a:prstGeom prst="rect">
            <a:avLst/>
          </a:prstGeom>
          <a:noFill/>
        </p:spPr>
        <p:txBody>
          <a:bodyPr wrap="square" rtlCol="0">
            <a:spAutoFit/>
          </a:bodyPr>
          <a:lstStyle/>
          <a:p>
            <a:r>
              <a:rPr lang="en-US" altLang="ja-JP" sz="1600" b="1" dirty="0" err="1">
                <a:latin typeface="Segoe UI" panose="020B0502040204020203" pitchFamily="34" charset="0"/>
                <a:cs typeface="Segoe UI" panose="020B0502040204020203" pitchFamily="34" charset="0"/>
              </a:rPr>
              <a:t>Houzan</a:t>
            </a:r>
            <a:r>
              <a:rPr lang="en-US" altLang="ja-JP" sz="1600" b="1" dirty="0">
                <a:latin typeface="Segoe UI" panose="020B0502040204020203" pitchFamily="34" charset="0"/>
                <a:cs typeface="Segoe UI" panose="020B0502040204020203" pitchFamily="34" charset="0"/>
              </a:rPr>
              <a:t> Mojito</a:t>
            </a:r>
            <a:endParaRPr kumimoji="1" lang="ja-JP" altLang="en-US" sz="1600" b="1">
              <a:latin typeface="Segoe UI" panose="020B0502040204020203" pitchFamily="34" charset="0"/>
              <a:cs typeface="Segoe UI" panose="020B0502040204020203" pitchFamily="34" charset="0"/>
            </a:endParaRPr>
          </a:p>
        </p:txBody>
      </p:sp>
      <p:sp>
        <p:nvSpPr>
          <p:cNvPr id="23" name="テキスト プレースホルダー 9">
            <a:extLst>
              <a:ext uri="{FF2B5EF4-FFF2-40B4-BE49-F238E27FC236}">
                <a16:creationId xmlns:a16="http://schemas.microsoft.com/office/drawing/2014/main" id="{37D8A02C-598D-0C02-2F29-750F214A6604}"/>
              </a:ext>
            </a:extLst>
          </p:cNvPr>
          <p:cNvSpPr txBox="1">
            <a:spLocks/>
          </p:cNvSpPr>
          <p:nvPr/>
        </p:nvSpPr>
        <p:spPr>
          <a:xfrm>
            <a:off x="4041693" y="2499635"/>
            <a:ext cx="2218317" cy="281365"/>
          </a:xfrm>
          <a:prstGeom prst="rect">
            <a:avLst/>
          </a:prstGeom>
        </p:spPr>
        <p:txBody>
          <a:bodyPr vert="horz" lIns="91440" tIns="45720" rIns="91440" bIns="45720" rtlCol="0">
            <a:no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kumimoji="1" sz="2000" b="1" kern="120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r>
              <a:rPr lang="en-US" altLang="ja-JP" sz="1600" dirty="0" err="1">
                <a:latin typeface="Segoe UI" panose="020B0502040204020203" pitchFamily="34" charset="0"/>
                <a:cs typeface="Segoe UI" panose="020B0502040204020203" pitchFamily="34" charset="0"/>
              </a:rPr>
              <a:t>Banreki</a:t>
            </a:r>
            <a:endParaRPr lang="ja-JP" altLang="en-US" sz="1600">
              <a:latin typeface="Segoe UI" panose="020B0502040204020203" pitchFamily="34" charset="0"/>
              <a:cs typeface="Segoe UI" panose="020B0502040204020203" pitchFamily="34" charset="0"/>
            </a:endParaRPr>
          </a:p>
        </p:txBody>
      </p:sp>
      <p:pic>
        <p:nvPicPr>
          <p:cNvPr id="4" name="Picture 2" descr="白天宝山">
            <a:extLst>
              <a:ext uri="{FF2B5EF4-FFF2-40B4-BE49-F238E27FC236}">
                <a16:creationId xmlns:a16="http://schemas.microsoft.com/office/drawing/2014/main" id="{C308341E-D8CF-7AF3-C0C3-74D75DD5A3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433" y="144917"/>
            <a:ext cx="2303836" cy="2303836"/>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9B9D7024-14B0-5851-E4B9-264BE34CEBC9}"/>
              </a:ext>
            </a:extLst>
          </p:cNvPr>
          <p:cNvSpPr txBox="1"/>
          <p:nvPr/>
        </p:nvSpPr>
        <p:spPr>
          <a:xfrm>
            <a:off x="4041694" y="2892336"/>
            <a:ext cx="2891541" cy="2169825"/>
          </a:xfrm>
          <a:prstGeom prst="rect">
            <a:avLst/>
          </a:prstGeom>
          <a:noFill/>
        </p:spPr>
        <p:txBody>
          <a:bodyPr wrap="square" rtlCol="0">
            <a:spAutoFit/>
          </a:bodyPr>
          <a:lstStyle/>
          <a:p>
            <a:r>
              <a:rPr lang="en-US" altLang="ja-JP" sz="900" dirty="0">
                <a:latin typeface="Segoe UI" panose="020B0502040204020203" pitchFamily="34" charset="0"/>
                <a:cs typeface="Segoe UI" panose="020B0502040204020203" pitchFamily="34" charset="0"/>
              </a:rPr>
              <a:t>Distilled mash using self-cultivated yeast, scooped out the thick raw liquor that has just dripping, and the most condensed taste of potatoes in a bottle. It is a proposal as frozen shochu. A faint peach scent, a rich yet light taste. Please enjoy it by chilling it in the freezer.</a:t>
            </a:r>
          </a:p>
          <a:p>
            <a:endParaRPr lang="en-US" altLang="ja-JP" sz="900" dirty="0">
              <a:latin typeface="Segoe UI" panose="020B0502040204020203" pitchFamily="34" charset="0"/>
              <a:cs typeface="Segoe UI" panose="020B0502040204020203" pitchFamily="34" charset="0"/>
            </a:endParaRP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Alcohol content / 44.5-44.9 degrees</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Ingredient name / Sweet potato (Kagoshima prefecture </a:t>
            </a:r>
            <a:r>
              <a:rPr lang="en-US" altLang="ja-JP" sz="900" dirty="0" err="1">
                <a:latin typeface="Segoe UI" panose="020B0502040204020203" pitchFamily="34" charset="0"/>
                <a:cs typeface="Segoe UI" panose="020B0502040204020203" pitchFamily="34" charset="0"/>
              </a:rPr>
              <a:t>Kogane</a:t>
            </a:r>
            <a:r>
              <a:rPr lang="en-US" altLang="ja-JP" sz="900" dirty="0">
                <a:latin typeface="Segoe UI" panose="020B0502040204020203" pitchFamily="34" charset="0"/>
                <a:cs typeface="Segoe UI" panose="020B0502040204020203" pitchFamily="34" charset="0"/>
              </a:rPr>
              <a:t> </a:t>
            </a:r>
            <a:r>
              <a:rPr lang="en-US" altLang="ja-JP" sz="900" dirty="0" err="1">
                <a:latin typeface="Segoe UI" panose="020B0502040204020203" pitchFamily="34" charset="0"/>
                <a:cs typeface="Segoe UI" panose="020B0502040204020203" pitchFamily="34" charset="0"/>
              </a:rPr>
              <a:t>sengan</a:t>
            </a:r>
            <a:r>
              <a:rPr lang="en-US" altLang="ja-JP" sz="900" dirty="0">
                <a:latin typeface="Segoe UI" panose="020B0502040204020203" pitchFamily="34" charset="0"/>
                <a:cs typeface="Segoe UI" panose="020B0502040204020203" pitchFamily="34" charset="0"/>
              </a:rPr>
              <a:t>)</a:t>
            </a:r>
            <a:br>
              <a:rPr lang="en-US" altLang="ja-JP" sz="900" dirty="0">
                <a:latin typeface="Segoe UI" panose="020B0502040204020203" pitchFamily="34" charset="0"/>
                <a:cs typeface="Segoe UI" panose="020B0502040204020203" pitchFamily="34" charset="0"/>
              </a:rPr>
            </a:b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Rice koji (domestic rice)</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Contents / 360ml</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Distillation method / atmospheric pressure single distillation</a:t>
            </a:r>
            <a:br>
              <a:rPr lang="en-US" altLang="ja-JP" sz="900" dirty="0">
                <a:latin typeface="Segoe UI" panose="020B0502040204020203" pitchFamily="34" charset="0"/>
                <a:cs typeface="Segoe UI" panose="020B0502040204020203" pitchFamily="34" charset="0"/>
              </a:rPr>
            </a:br>
            <a:r>
              <a:rPr lang="en-US" altLang="ja-JP" sz="900" dirty="0">
                <a:latin typeface="Segoe UI" panose="020B0502040204020203" pitchFamily="34" charset="0"/>
                <a:cs typeface="Segoe UI" panose="020B0502040204020203" pitchFamily="34" charset="0"/>
              </a:rPr>
              <a:t>&lt;Seasonal&gt;</a:t>
            </a:r>
            <a:endParaRPr kumimoji="1" lang="ja-JP" altLang="en-US" sz="900">
              <a:latin typeface="Segoe UI" panose="020B0502040204020203" pitchFamily="34" charset="0"/>
              <a:cs typeface="Segoe UI" panose="020B0502040204020203" pitchFamily="34" charset="0"/>
            </a:endParaRPr>
          </a:p>
        </p:txBody>
      </p:sp>
      <p:pic>
        <p:nvPicPr>
          <p:cNvPr id="1028" name="Picture 4" descr="宝山　MOJITOモヒート【西酒造】鹿児島県　500ml">
            <a:extLst>
              <a:ext uri="{FF2B5EF4-FFF2-40B4-BE49-F238E27FC236}">
                <a16:creationId xmlns:a16="http://schemas.microsoft.com/office/drawing/2014/main" id="{7AB0D924-78C1-01C8-7451-AB7581B648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1461" y="5642247"/>
            <a:ext cx="1778780" cy="1778780"/>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9B8F62D6-90A6-292B-4B71-2A7763CB4A91}"/>
              </a:ext>
            </a:extLst>
          </p:cNvPr>
          <p:cNvSpPr txBox="1"/>
          <p:nvPr/>
        </p:nvSpPr>
        <p:spPr>
          <a:xfrm>
            <a:off x="4041693" y="7979105"/>
            <a:ext cx="2739839" cy="1892826"/>
          </a:xfrm>
          <a:prstGeom prst="rect">
            <a:avLst/>
          </a:prstGeom>
          <a:noFill/>
        </p:spPr>
        <p:txBody>
          <a:bodyPr wrap="square" rtlCol="0">
            <a:spAutoFit/>
          </a:bodyPr>
          <a:lstStyle/>
          <a:p>
            <a:r>
              <a:rPr lang="en-US" altLang="ja-JP" sz="900" dirty="0" err="1">
                <a:latin typeface="Segoe UI" panose="020B0502040204020203" pitchFamily="34" charset="0"/>
                <a:cs typeface="Segoe UI" panose="020B0502040204020203" pitchFamily="34" charset="0"/>
              </a:rPr>
              <a:t>Mintha</a:t>
            </a:r>
            <a:r>
              <a:rPr lang="en-US" altLang="ja-JP" sz="900" dirty="0">
                <a:latin typeface="Segoe UI" panose="020B0502040204020203" pitchFamily="34" charset="0"/>
                <a:cs typeface="Segoe UI" panose="020B0502040204020203" pitchFamily="34" charset="0"/>
              </a:rPr>
              <a:t> was added to the potato mash and distilled.</a:t>
            </a:r>
          </a:p>
          <a:p>
            <a:r>
              <a:rPr lang="en-US" altLang="ja-JP" sz="900" dirty="0">
                <a:latin typeface="Segoe UI" panose="020B0502040204020203" pitchFamily="34" charset="0"/>
                <a:cs typeface="Segoe UI" panose="020B0502040204020203" pitchFamily="34" charset="0"/>
              </a:rPr>
              <a:t>You can enjoy the rich mint scent as it is,</a:t>
            </a:r>
          </a:p>
          <a:p>
            <a:r>
              <a:rPr lang="en-US" altLang="ja-JP" sz="900" dirty="0">
                <a:latin typeface="Segoe UI" panose="020B0502040204020203" pitchFamily="34" charset="0"/>
                <a:cs typeface="Segoe UI" panose="020B0502040204020203" pitchFamily="34" charset="0"/>
              </a:rPr>
              <a:t>Enjoy to your liking, such as adding carbonic acid or mint</a:t>
            </a:r>
          </a:p>
          <a:p>
            <a:r>
              <a:rPr lang="en-US" altLang="ja-JP" sz="900" dirty="0">
                <a:latin typeface="Segoe UI" panose="020B0502040204020203" pitchFamily="34" charset="0"/>
                <a:cs typeface="Segoe UI" panose="020B0502040204020203" pitchFamily="34" charset="0"/>
              </a:rPr>
              <a:t>Please.</a:t>
            </a:r>
          </a:p>
          <a:p>
            <a:endParaRPr lang="en-US" altLang="ja-JP" sz="900" dirty="0">
              <a:latin typeface="Segoe UI" panose="020B0502040204020203" pitchFamily="34" charset="0"/>
              <a:cs typeface="Segoe UI" panose="020B0502040204020203" pitchFamily="34" charset="0"/>
            </a:endParaRP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Alcohol content / 20 degrees</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Ingredient name / Sweet potato (Kagoshima prefecture </a:t>
            </a:r>
            <a:r>
              <a:rPr lang="en-US" altLang="ja-JP" sz="900" dirty="0" err="1">
                <a:latin typeface="Segoe UI" panose="020B0502040204020203" pitchFamily="34" charset="0"/>
                <a:cs typeface="Segoe UI" panose="020B0502040204020203" pitchFamily="34" charset="0"/>
              </a:rPr>
              <a:t>Kogane</a:t>
            </a:r>
            <a:r>
              <a:rPr lang="en-US" altLang="ja-JP" sz="900" dirty="0">
                <a:latin typeface="Segoe UI" panose="020B0502040204020203" pitchFamily="34" charset="0"/>
                <a:cs typeface="Segoe UI" panose="020B0502040204020203" pitchFamily="34" charset="0"/>
              </a:rPr>
              <a:t> </a:t>
            </a:r>
            <a:r>
              <a:rPr lang="en-US" altLang="ja-JP" sz="900" dirty="0" err="1">
                <a:latin typeface="Segoe UI" panose="020B0502040204020203" pitchFamily="34" charset="0"/>
                <a:cs typeface="Segoe UI" panose="020B0502040204020203" pitchFamily="34" charset="0"/>
              </a:rPr>
              <a:t>sengan</a:t>
            </a:r>
            <a:r>
              <a:rPr lang="en-US" altLang="ja-JP" sz="900" dirty="0">
                <a:latin typeface="Segoe UI" panose="020B0502040204020203" pitchFamily="34" charset="0"/>
                <a:cs typeface="Segoe UI" panose="020B0502040204020203" pitchFamily="34" charset="0"/>
              </a:rPr>
              <a:t>), rice </a:t>
            </a:r>
            <a:r>
              <a:rPr lang="en-US" altLang="ja-JP" sz="900" dirty="0" err="1">
                <a:latin typeface="Segoe UI" panose="020B0502040204020203" pitchFamily="34" charset="0"/>
                <a:cs typeface="Segoe UI" panose="020B0502040204020203" pitchFamily="34" charset="0"/>
              </a:rPr>
              <a:t>jiuqu</a:t>
            </a:r>
            <a:r>
              <a:rPr lang="en-US" altLang="ja-JP" sz="900" dirty="0">
                <a:latin typeface="Segoe UI" panose="020B0502040204020203" pitchFamily="34" charset="0"/>
                <a:cs typeface="Segoe UI" panose="020B0502040204020203" pitchFamily="34" charset="0"/>
              </a:rPr>
              <a:t>, mint.</a:t>
            </a:r>
            <a:br>
              <a:rPr lang="en-US" altLang="ja-JP" sz="900" dirty="0">
                <a:latin typeface="Segoe UI" panose="020B0502040204020203" pitchFamily="34" charset="0"/>
                <a:cs typeface="Segoe UI" panose="020B0502040204020203" pitchFamily="34" charset="0"/>
              </a:rPr>
            </a:b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Contents / 500ml</a:t>
            </a:r>
          </a:p>
          <a:p>
            <a:endParaRPr lang="en-US" altLang="ja-JP" sz="900" dirty="0">
              <a:latin typeface="Segoe UI" panose="020B0502040204020203" pitchFamily="34" charset="0"/>
              <a:cs typeface="Segoe UI" panose="020B0502040204020203" pitchFamily="34" charset="0"/>
            </a:endParaRPr>
          </a:p>
          <a:p>
            <a:endParaRPr kumimoji="1" lang="ja-JP" altLang="en-US" sz="900">
              <a:latin typeface="Segoe UI" panose="020B0502040204020203" pitchFamily="34" charset="0"/>
              <a:cs typeface="Segoe UI" panose="020B0502040204020203" pitchFamily="34" charset="0"/>
            </a:endParaRPr>
          </a:p>
        </p:txBody>
      </p:sp>
      <p:sp>
        <p:nvSpPr>
          <p:cNvPr id="22" name="テキスト ボックス 21">
            <a:extLst>
              <a:ext uri="{FF2B5EF4-FFF2-40B4-BE49-F238E27FC236}">
                <a16:creationId xmlns:a16="http://schemas.microsoft.com/office/drawing/2014/main" id="{7B049093-1E9F-3C92-6AB6-041FC1E5CECE}"/>
              </a:ext>
            </a:extLst>
          </p:cNvPr>
          <p:cNvSpPr txBox="1"/>
          <p:nvPr/>
        </p:nvSpPr>
        <p:spPr>
          <a:xfrm>
            <a:off x="6546457" y="1045697"/>
            <a:ext cx="773555" cy="276999"/>
          </a:xfrm>
          <a:prstGeom prst="rect">
            <a:avLst/>
          </a:prstGeom>
          <a:noFill/>
        </p:spPr>
        <p:txBody>
          <a:bodyPr wrap="square" rtlCol="0">
            <a:spAutoFit/>
          </a:bodyPr>
          <a:lstStyle/>
          <a:p>
            <a:pPr algn="ctr"/>
            <a:r>
              <a:rPr kumimoji="1" lang="en-US" altLang="ja-JP" sz="1200" dirty="0">
                <a:solidFill>
                  <a:srgbClr val="A79243"/>
                </a:solidFill>
              </a:rPr>
              <a:t>Shochu</a:t>
            </a:r>
          </a:p>
        </p:txBody>
      </p:sp>
    </p:spTree>
    <p:extLst>
      <p:ext uri="{BB962C8B-B14F-4D97-AF65-F5344CB8AC3E}">
        <p14:creationId xmlns:p14="http://schemas.microsoft.com/office/powerpoint/2010/main" val="3795776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 y="0"/>
            <a:ext cx="7559675" cy="75871"/>
          </a:xfrm>
          <a:prstGeom prst="rect">
            <a:avLst/>
          </a:prstGeom>
          <a:solidFill>
            <a:srgbClr val="A79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1" y="10615942"/>
            <a:ext cx="7559675" cy="75871"/>
          </a:xfrm>
          <a:prstGeom prst="rect">
            <a:avLst/>
          </a:prstGeom>
          <a:solidFill>
            <a:srgbClr val="A79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353433" y="5491152"/>
            <a:ext cx="6830739" cy="45719"/>
          </a:xfrm>
          <a:prstGeom prst="rect">
            <a:avLst/>
          </a:prstGeom>
          <a:solidFill>
            <a:srgbClr val="C6B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プレースホルダー 9">
            <a:extLst>
              <a:ext uri="{FF2B5EF4-FFF2-40B4-BE49-F238E27FC236}">
                <a16:creationId xmlns:a16="http://schemas.microsoft.com/office/drawing/2014/main" id="{81A33349-13D6-ECBA-E41F-65D884E65A8C}"/>
              </a:ext>
            </a:extLst>
          </p:cNvPr>
          <p:cNvSpPr>
            <a:spLocks noGrp="1"/>
          </p:cNvSpPr>
          <p:nvPr>
            <p:ph type="body" sz="quarter" idx="24"/>
          </p:nvPr>
        </p:nvSpPr>
        <p:spPr>
          <a:xfrm>
            <a:off x="438952" y="2686764"/>
            <a:ext cx="2154220" cy="338553"/>
          </a:xfrm>
        </p:spPr>
        <p:txBody>
          <a:bodyPr/>
          <a:lstStyle/>
          <a:p>
            <a:r>
              <a:rPr lang="en-US" altLang="ja-JP" sz="1600" dirty="0">
                <a:latin typeface="Segoe UI" panose="020B0502040204020203" pitchFamily="34" charset="0"/>
                <a:cs typeface="Segoe UI" panose="020B0502040204020203" pitchFamily="34" charset="0"/>
              </a:rPr>
              <a:t>Ume no </a:t>
            </a:r>
            <a:r>
              <a:rPr lang="en-US" altLang="ja-JP" sz="1600" dirty="0" err="1">
                <a:latin typeface="Segoe UI" panose="020B0502040204020203" pitchFamily="34" charset="0"/>
                <a:cs typeface="Segoe UI" panose="020B0502040204020203" pitchFamily="34" charset="0"/>
              </a:rPr>
              <a:t>kisyu</a:t>
            </a:r>
            <a:endParaRPr lang="ja-JP" altLang="en-US" sz="1600">
              <a:latin typeface="Segoe UI" panose="020B0502040204020203" pitchFamily="34" charset="0"/>
              <a:cs typeface="Segoe UI" panose="020B0502040204020203" pitchFamily="34" charset="0"/>
            </a:endParaRPr>
          </a:p>
        </p:txBody>
      </p:sp>
      <p:sp>
        <p:nvSpPr>
          <p:cNvPr id="11" name="テキスト プレースホルダー 10">
            <a:extLst>
              <a:ext uri="{FF2B5EF4-FFF2-40B4-BE49-F238E27FC236}">
                <a16:creationId xmlns:a16="http://schemas.microsoft.com/office/drawing/2014/main" id="{B30E4870-B0A1-3011-06C3-A0CAA5A522A1}"/>
              </a:ext>
            </a:extLst>
          </p:cNvPr>
          <p:cNvSpPr>
            <a:spLocks noGrp="1"/>
          </p:cNvSpPr>
          <p:nvPr>
            <p:ph type="body" sz="quarter" idx="25"/>
          </p:nvPr>
        </p:nvSpPr>
        <p:spPr>
          <a:xfrm>
            <a:off x="438952" y="3047028"/>
            <a:ext cx="2682620" cy="2169825"/>
          </a:xfrm>
        </p:spPr>
        <p:txBody>
          <a:bodyPr/>
          <a:lstStyle/>
          <a:p>
            <a:r>
              <a:rPr lang="en-US" altLang="ja-JP" sz="900" dirty="0">
                <a:latin typeface="Segoe UI" panose="020B0502040204020203" pitchFamily="34" charset="0"/>
                <a:cs typeface="Segoe UI" panose="020B0502040204020203" pitchFamily="34" charset="0"/>
              </a:rPr>
              <a:t>The scent is a gorgeous fragrance derived from real </a:t>
            </a:r>
            <a:r>
              <a:rPr lang="en-US" altLang="ja-JP" sz="900" dirty="0" err="1">
                <a:latin typeface="Segoe UI" panose="020B0502040204020203" pitchFamily="34" charset="0"/>
                <a:cs typeface="Segoe UI" panose="020B0502040204020203" pitchFamily="34" charset="0"/>
              </a:rPr>
              <a:t>Ororoso</a:t>
            </a:r>
            <a:r>
              <a:rPr lang="en-US" altLang="ja-JP" sz="900" dirty="0">
                <a:latin typeface="Segoe UI" panose="020B0502040204020203" pitchFamily="34" charset="0"/>
                <a:cs typeface="Segoe UI" panose="020B0502040204020203" pitchFamily="34" charset="0"/>
              </a:rPr>
              <a:t> sherry barrels, dried fruits, vanilla and ginger, plums derived from special grade plum wine, and honey-like scents that spread over and over again. The taste is moist and has a rich taste of dried fruits, spices and plums. The ultimate in sweetness that you want to taste forever. The lingering sound is forever rich.</a:t>
            </a:r>
            <a:br>
              <a:rPr lang="en-US" altLang="ja-JP" sz="900" dirty="0">
                <a:latin typeface="Segoe UI" panose="020B0502040204020203" pitchFamily="34" charset="0"/>
                <a:cs typeface="Segoe UI" panose="020B0502040204020203" pitchFamily="34" charset="0"/>
              </a:rPr>
            </a:br>
            <a:r>
              <a:rPr lang="en-US" altLang="ja-JP" sz="900" dirty="0">
                <a:latin typeface="Segoe UI" panose="020B0502040204020203" pitchFamily="34" charset="0"/>
                <a:cs typeface="Segoe UI" panose="020B0502040204020203" pitchFamily="34" charset="0"/>
              </a:rPr>
              <a:t>World's first release! !! </a:t>
            </a:r>
            <a:br>
              <a:rPr lang="en-US" altLang="ja-JP" sz="900" dirty="0">
                <a:latin typeface="Segoe UI" panose="020B0502040204020203" pitchFamily="34" charset="0"/>
                <a:cs typeface="Segoe UI" panose="020B0502040204020203" pitchFamily="34" charset="0"/>
              </a:rPr>
            </a:br>
            <a:r>
              <a:rPr lang="en-US" altLang="ja-JP" sz="900" dirty="0" err="1">
                <a:latin typeface="Segoe UI" panose="020B0502040204020203" pitchFamily="34" charset="0"/>
                <a:cs typeface="Segoe UI" panose="020B0502040204020203" pitchFamily="34" charset="0"/>
              </a:rPr>
              <a:t>Natural'boke's</a:t>
            </a:r>
            <a:r>
              <a:rPr lang="en-US" altLang="ja-JP" sz="900" dirty="0">
                <a:latin typeface="Segoe UI" panose="020B0502040204020203" pitchFamily="34" charset="0"/>
                <a:cs typeface="Segoe UI" panose="020B0502040204020203" pitchFamily="34" charset="0"/>
              </a:rPr>
              <a:t> and turbidity are handmade proofs, delicious proofs, and above all, genuine proofs.</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Alcohol content / 12 degrees</a:t>
            </a:r>
            <a:br>
              <a:rPr lang="en-US" altLang="ja-JP" sz="900" dirty="0">
                <a:latin typeface="Segoe UI" panose="020B0502040204020203" pitchFamily="34" charset="0"/>
                <a:cs typeface="Segoe UI" panose="020B0502040204020203" pitchFamily="34" charset="0"/>
              </a:rPr>
            </a:b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Ingredient name / shochu, plum, sugar</a:t>
            </a:r>
            <a:br>
              <a:rPr lang="en-US" altLang="ja-JP" sz="900" dirty="0">
                <a:latin typeface="Segoe UI" panose="020B0502040204020203" pitchFamily="34" charset="0"/>
                <a:cs typeface="Segoe UI" panose="020B0502040204020203" pitchFamily="34" charset="0"/>
              </a:rPr>
            </a:br>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Contents / 500ml</a:t>
            </a:r>
            <a:endParaRPr lang="ja-JP" altLang="en-US" sz="900">
              <a:latin typeface="Segoe UI" panose="020B0502040204020203" pitchFamily="34" charset="0"/>
              <a:cs typeface="Segoe UI" panose="020B0502040204020203" pitchFamily="34" charset="0"/>
            </a:endParaRPr>
          </a:p>
        </p:txBody>
      </p:sp>
      <p:grpSp>
        <p:nvGrpSpPr>
          <p:cNvPr id="18" name="グループ化 17"/>
          <p:cNvGrpSpPr/>
          <p:nvPr/>
        </p:nvGrpSpPr>
        <p:grpSpPr>
          <a:xfrm>
            <a:off x="-1351721" y="-5935"/>
            <a:ext cx="1146915" cy="389885"/>
            <a:chOff x="-4837043" y="1470991"/>
            <a:chExt cx="1351721" cy="459508"/>
          </a:xfrm>
        </p:grpSpPr>
        <p:sp>
          <p:nvSpPr>
            <p:cNvPr id="19" name="正方形/長方形 18"/>
            <p:cNvSpPr/>
            <p:nvPr/>
          </p:nvSpPr>
          <p:spPr>
            <a:xfrm>
              <a:off x="-4837043" y="1470991"/>
              <a:ext cx="1351721" cy="437322"/>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0" name="テキスト ボックス 19"/>
            <p:cNvSpPr txBox="1"/>
            <p:nvPr/>
          </p:nvSpPr>
          <p:spPr>
            <a:xfrm>
              <a:off x="-4587399" y="1531489"/>
              <a:ext cx="852432" cy="399010"/>
            </a:xfrm>
            <a:prstGeom prst="rect">
              <a:avLst/>
            </a:prstGeom>
            <a:noFill/>
          </p:spPr>
          <p:txBody>
            <a:bodyPr wrap="none" rtlCol="0">
              <a:spAutoFit/>
            </a:bodyPr>
            <a:lstStyle/>
            <a:p>
              <a:pPr algn="ctr"/>
              <a:r>
                <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rPr>
                <a:t>表面</a:t>
              </a:r>
              <a:r>
                <a:rPr kumimoji="1" lang="en-US" altLang="ja-JP" sz="1600" dirty="0">
                  <a:latin typeface="メイリオ" panose="020B0604030504040204" pitchFamily="50" charset="-128"/>
                  <a:ea typeface="メイリオ" panose="020B0604030504040204" pitchFamily="50" charset="-128"/>
                  <a:cs typeface="メイリオ" panose="020B0604030504040204" pitchFamily="50" charset="-128"/>
                </a:rPr>
                <a:t>2</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1026" name="Picture 2" descr="西酒造株式会社 - YouTube">
            <a:extLst>
              <a:ext uri="{FF2B5EF4-FFF2-40B4-BE49-F238E27FC236}">
                <a16:creationId xmlns:a16="http://schemas.microsoft.com/office/drawing/2014/main" id="{30EAF060-959F-1969-CB75-AFE8322219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5268" y="318878"/>
            <a:ext cx="839152" cy="839152"/>
          </a:xfrm>
          <a:prstGeom prst="rect">
            <a:avLst/>
          </a:prstGeom>
          <a:noFill/>
          <a:extLst>
            <a:ext uri="{909E8E84-426E-40DD-AFC4-6F175D3DCCD1}">
              <a14:hiddenFill xmlns:a14="http://schemas.microsoft.com/office/drawing/2010/main">
                <a:solidFill>
                  <a:srgbClr val="FFFFFF"/>
                </a:solidFill>
              </a14:hiddenFill>
            </a:ext>
          </a:extLst>
        </p:spPr>
      </p:pic>
      <p:pic>
        <p:nvPicPr>
          <p:cNvPr id="12" name="図 11">
            <a:extLst>
              <a:ext uri="{FF2B5EF4-FFF2-40B4-BE49-F238E27FC236}">
                <a16:creationId xmlns:a16="http://schemas.microsoft.com/office/drawing/2014/main" id="{6924FD0F-B71B-0C45-BAC3-240D93760AB8}"/>
              </a:ext>
            </a:extLst>
          </p:cNvPr>
          <p:cNvPicPr>
            <a:picLocks noChangeAspect="1"/>
          </p:cNvPicPr>
          <p:nvPr/>
        </p:nvPicPr>
        <p:blipFill>
          <a:blip r:embed="rId3"/>
          <a:stretch>
            <a:fillRect/>
          </a:stretch>
        </p:blipFill>
        <p:spPr>
          <a:xfrm>
            <a:off x="675004" y="5748126"/>
            <a:ext cx="2154220" cy="2154220"/>
          </a:xfrm>
          <a:prstGeom prst="rect">
            <a:avLst/>
          </a:prstGeom>
        </p:spPr>
      </p:pic>
      <p:pic>
        <p:nvPicPr>
          <p:cNvPr id="14" name="図 13">
            <a:extLst>
              <a:ext uri="{FF2B5EF4-FFF2-40B4-BE49-F238E27FC236}">
                <a16:creationId xmlns:a16="http://schemas.microsoft.com/office/drawing/2014/main" id="{423F745E-1051-0B4B-BED2-C88262C28F96}"/>
              </a:ext>
            </a:extLst>
          </p:cNvPr>
          <p:cNvPicPr>
            <a:picLocks noChangeAspect="1"/>
          </p:cNvPicPr>
          <p:nvPr/>
        </p:nvPicPr>
        <p:blipFill>
          <a:blip r:embed="rId4"/>
          <a:stretch>
            <a:fillRect/>
          </a:stretch>
        </p:blipFill>
        <p:spPr>
          <a:xfrm>
            <a:off x="675004" y="127985"/>
            <a:ext cx="2098401" cy="2506665"/>
          </a:xfrm>
          <a:prstGeom prst="rect">
            <a:avLst/>
          </a:prstGeom>
        </p:spPr>
      </p:pic>
      <p:pic>
        <p:nvPicPr>
          <p:cNvPr id="16" name="図 15">
            <a:extLst>
              <a:ext uri="{FF2B5EF4-FFF2-40B4-BE49-F238E27FC236}">
                <a16:creationId xmlns:a16="http://schemas.microsoft.com/office/drawing/2014/main" id="{6CC8FA89-BDF1-4F2D-E8CA-EF10B3F6A430}"/>
              </a:ext>
            </a:extLst>
          </p:cNvPr>
          <p:cNvPicPr>
            <a:picLocks noChangeAspect="1"/>
          </p:cNvPicPr>
          <p:nvPr/>
        </p:nvPicPr>
        <p:blipFill>
          <a:blip r:embed="rId5"/>
          <a:stretch>
            <a:fillRect/>
          </a:stretch>
        </p:blipFill>
        <p:spPr>
          <a:xfrm>
            <a:off x="3801304" y="133212"/>
            <a:ext cx="2577770" cy="2577770"/>
          </a:xfrm>
          <a:prstGeom prst="rect">
            <a:avLst/>
          </a:prstGeom>
        </p:spPr>
      </p:pic>
      <p:pic>
        <p:nvPicPr>
          <p:cNvPr id="22" name="図 21">
            <a:extLst>
              <a:ext uri="{FF2B5EF4-FFF2-40B4-BE49-F238E27FC236}">
                <a16:creationId xmlns:a16="http://schemas.microsoft.com/office/drawing/2014/main" id="{E0967E7C-07CF-2D4F-B258-84616BBC3A02}"/>
              </a:ext>
            </a:extLst>
          </p:cNvPr>
          <p:cNvPicPr>
            <a:picLocks noChangeAspect="1"/>
          </p:cNvPicPr>
          <p:nvPr/>
        </p:nvPicPr>
        <p:blipFill>
          <a:blip r:embed="rId6"/>
          <a:stretch>
            <a:fillRect/>
          </a:stretch>
        </p:blipFill>
        <p:spPr>
          <a:xfrm>
            <a:off x="3953686" y="5591237"/>
            <a:ext cx="2256823" cy="2256823"/>
          </a:xfrm>
          <a:prstGeom prst="rect">
            <a:avLst/>
          </a:prstGeom>
        </p:spPr>
      </p:pic>
      <p:sp>
        <p:nvSpPr>
          <p:cNvPr id="2" name="テキスト ボックス 1">
            <a:extLst>
              <a:ext uri="{FF2B5EF4-FFF2-40B4-BE49-F238E27FC236}">
                <a16:creationId xmlns:a16="http://schemas.microsoft.com/office/drawing/2014/main" id="{6497F654-F1CC-BD84-5E09-556AEF0D42B7}"/>
              </a:ext>
            </a:extLst>
          </p:cNvPr>
          <p:cNvSpPr txBox="1"/>
          <p:nvPr/>
        </p:nvSpPr>
        <p:spPr>
          <a:xfrm>
            <a:off x="3953686" y="2654078"/>
            <a:ext cx="1416093" cy="338554"/>
          </a:xfrm>
          <a:prstGeom prst="rect">
            <a:avLst/>
          </a:prstGeom>
          <a:noFill/>
        </p:spPr>
        <p:txBody>
          <a:bodyPr wrap="none" rtlCol="0">
            <a:spAutoFit/>
          </a:bodyPr>
          <a:lstStyle/>
          <a:p>
            <a:r>
              <a:rPr lang="en-US" altLang="ja-JP" sz="1600" b="1" dirty="0">
                <a:latin typeface="Segoe UI" panose="020B0502040204020203" pitchFamily="34" charset="0"/>
                <a:cs typeface="Segoe UI" panose="020B0502040204020203" pitchFamily="34" charset="0"/>
              </a:rPr>
              <a:t>Ume no sake</a:t>
            </a:r>
            <a:endParaRPr kumimoji="1" lang="ja-JP" altLang="en-US" sz="1600" b="1">
              <a:latin typeface="Segoe UI" panose="020B0502040204020203" pitchFamily="34" charset="0"/>
              <a:cs typeface="Segoe UI" panose="020B0502040204020203" pitchFamily="34" charset="0"/>
            </a:endParaRPr>
          </a:p>
        </p:txBody>
      </p:sp>
      <p:sp>
        <p:nvSpPr>
          <p:cNvPr id="3" name="テキスト ボックス 2">
            <a:extLst>
              <a:ext uri="{FF2B5EF4-FFF2-40B4-BE49-F238E27FC236}">
                <a16:creationId xmlns:a16="http://schemas.microsoft.com/office/drawing/2014/main" id="{4CBD2890-D9F7-B4F2-1A87-21111BBBFF0F}"/>
              </a:ext>
            </a:extLst>
          </p:cNvPr>
          <p:cNvSpPr txBox="1"/>
          <p:nvPr/>
        </p:nvSpPr>
        <p:spPr>
          <a:xfrm>
            <a:off x="438952" y="8035391"/>
            <a:ext cx="2227597" cy="338554"/>
          </a:xfrm>
          <a:prstGeom prst="rect">
            <a:avLst/>
          </a:prstGeom>
          <a:noFill/>
        </p:spPr>
        <p:txBody>
          <a:bodyPr wrap="none" rtlCol="0">
            <a:spAutoFit/>
          </a:bodyPr>
          <a:lstStyle/>
          <a:p>
            <a:r>
              <a:rPr lang="en-US" altLang="ja-JP" sz="1600" b="1" dirty="0">
                <a:latin typeface="Segoe UI" panose="020B0502040204020203" pitchFamily="34" charset="0"/>
                <a:cs typeface="Segoe UI" panose="020B0502040204020203" pitchFamily="34" charset="0"/>
              </a:rPr>
              <a:t>Graft Gin</a:t>
            </a:r>
            <a:r>
              <a:rPr lang="ja-JP" altLang="en-US" sz="1600" b="1">
                <a:latin typeface="Segoe UI" panose="020B0502040204020203" pitchFamily="34" charset="0"/>
                <a:cs typeface="Segoe UI" panose="020B0502040204020203" pitchFamily="34" charset="0"/>
              </a:rPr>
              <a:t>～</a:t>
            </a:r>
            <a:r>
              <a:rPr lang="en-US" altLang="ja-JP" sz="1600" b="1" dirty="0" err="1">
                <a:latin typeface="Segoe UI" panose="020B0502040204020203" pitchFamily="34" charset="0"/>
                <a:cs typeface="Segoe UI" panose="020B0502040204020203" pitchFamily="34" charset="0"/>
              </a:rPr>
              <a:t>tsukusu</a:t>
            </a:r>
            <a:r>
              <a:rPr lang="ja-JP" altLang="en-US" sz="1600" b="1">
                <a:latin typeface="Segoe UI" panose="020B0502040204020203" pitchFamily="34" charset="0"/>
                <a:cs typeface="Segoe UI" panose="020B0502040204020203" pitchFamily="34" charset="0"/>
              </a:rPr>
              <a:t>～</a:t>
            </a:r>
            <a:endParaRPr kumimoji="1" lang="ja-JP" altLang="en-US" sz="1600" b="1">
              <a:latin typeface="Segoe UI" panose="020B0502040204020203" pitchFamily="34" charset="0"/>
              <a:cs typeface="Segoe UI" panose="020B0502040204020203" pitchFamily="34" charset="0"/>
            </a:endParaRPr>
          </a:p>
        </p:txBody>
      </p:sp>
      <p:sp>
        <p:nvSpPr>
          <p:cNvPr id="4" name="テキスト ボックス 3">
            <a:extLst>
              <a:ext uri="{FF2B5EF4-FFF2-40B4-BE49-F238E27FC236}">
                <a16:creationId xmlns:a16="http://schemas.microsoft.com/office/drawing/2014/main" id="{959F9416-6671-6D75-8056-4DDA84DBDAAA}"/>
              </a:ext>
            </a:extLst>
          </p:cNvPr>
          <p:cNvSpPr txBox="1"/>
          <p:nvPr/>
        </p:nvSpPr>
        <p:spPr>
          <a:xfrm>
            <a:off x="3863398" y="7977189"/>
            <a:ext cx="2791405" cy="338554"/>
          </a:xfrm>
          <a:prstGeom prst="rect">
            <a:avLst/>
          </a:prstGeom>
          <a:noFill/>
        </p:spPr>
        <p:txBody>
          <a:bodyPr wrap="none" rtlCol="0">
            <a:spAutoFit/>
          </a:bodyPr>
          <a:lstStyle/>
          <a:p>
            <a:r>
              <a:rPr lang="en-US" altLang="ja-JP" sz="1600" b="1" dirty="0">
                <a:latin typeface="Segoe UI" panose="020B0502040204020203" pitchFamily="34" charset="0"/>
                <a:cs typeface="Segoe UI" panose="020B0502040204020203" pitchFamily="34" charset="0"/>
              </a:rPr>
              <a:t>Graft Gin exhausted-boxed</a:t>
            </a:r>
            <a:endParaRPr kumimoji="1" lang="ja-JP" altLang="en-US" sz="1600" b="1">
              <a:latin typeface="Segoe UI" panose="020B0502040204020203" pitchFamily="34" charset="0"/>
              <a:cs typeface="Segoe UI" panose="020B0502040204020203" pitchFamily="34" charset="0"/>
            </a:endParaRPr>
          </a:p>
        </p:txBody>
      </p:sp>
      <p:sp>
        <p:nvSpPr>
          <p:cNvPr id="5" name="テキスト ボックス 4">
            <a:extLst>
              <a:ext uri="{FF2B5EF4-FFF2-40B4-BE49-F238E27FC236}">
                <a16:creationId xmlns:a16="http://schemas.microsoft.com/office/drawing/2014/main" id="{559E22D7-1662-B216-3CC7-CC092C3C91E8}"/>
              </a:ext>
            </a:extLst>
          </p:cNvPr>
          <p:cNvSpPr txBox="1"/>
          <p:nvPr/>
        </p:nvSpPr>
        <p:spPr>
          <a:xfrm>
            <a:off x="3953686" y="3030835"/>
            <a:ext cx="2955120" cy="2169825"/>
          </a:xfrm>
          <a:prstGeom prst="rect">
            <a:avLst/>
          </a:prstGeom>
          <a:noFill/>
        </p:spPr>
        <p:txBody>
          <a:bodyPr wrap="square" rtlCol="0">
            <a:spAutoFit/>
          </a:bodyPr>
          <a:lstStyle/>
          <a:p>
            <a:r>
              <a:rPr lang="en-US" altLang="ja-JP" sz="900" dirty="0">
                <a:latin typeface="Segoe UI" panose="020B0502040204020203" pitchFamily="34" charset="0"/>
                <a:cs typeface="Segoe UI" panose="020B0502040204020203" pitchFamily="34" charset="0"/>
              </a:rPr>
              <a:t>An authentic plum wine with a smooth mouth, a mellow aroma, and the plumpness of aging. Rock straight is recommended. Satsuma </a:t>
            </a:r>
            <a:r>
              <a:rPr lang="en-US" altLang="ja-JP" sz="900" dirty="0" err="1">
                <a:latin typeface="Segoe UI" panose="020B0502040204020203" pitchFamily="34" charset="0"/>
                <a:cs typeface="Segoe UI" panose="020B0502040204020203" pitchFamily="34" charset="0"/>
              </a:rPr>
              <a:t>Takarayama's</a:t>
            </a:r>
            <a:r>
              <a:rPr lang="en-US" altLang="ja-JP" sz="900" dirty="0">
                <a:latin typeface="Segoe UI" panose="020B0502040204020203" pitchFamily="34" charset="0"/>
                <a:cs typeface="Segoe UI" panose="020B0502040204020203" pitchFamily="34" charset="0"/>
              </a:rPr>
              <a:t> original sake is made from Kagoshima prefecture's potatoes (</a:t>
            </a:r>
            <a:r>
              <a:rPr lang="en-US" altLang="ja-JP" sz="900" dirty="0" err="1">
                <a:latin typeface="Segoe UI" panose="020B0502040204020203" pitchFamily="34" charset="0"/>
                <a:cs typeface="Segoe UI" panose="020B0502040204020203" pitchFamily="34" charset="0"/>
              </a:rPr>
              <a:t>Kogane</a:t>
            </a:r>
            <a:r>
              <a:rPr lang="en-US" altLang="ja-JP" sz="900" dirty="0">
                <a:latin typeface="Segoe UI" panose="020B0502040204020203" pitchFamily="34" charset="0"/>
                <a:cs typeface="Segoe UI" panose="020B0502040204020203" pitchFamily="34" charset="0"/>
              </a:rPr>
              <a:t> </a:t>
            </a:r>
            <a:r>
              <a:rPr lang="en-US" altLang="ja-JP" sz="900" dirty="0" err="1">
                <a:latin typeface="Segoe UI" panose="020B0502040204020203" pitchFamily="34" charset="0"/>
                <a:cs typeface="Segoe UI" panose="020B0502040204020203" pitchFamily="34" charset="0"/>
              </a:rPr>
              <a:t>sengan</a:t>
            </a:r>
            <a:r>
              <a:rPr lang="en-US" altLang="ja-JP" sz="900" dirty="0">
                <a:latin typeface="Segoe UI" panose="020B0502040204020203" pitchFamily="34" charset="0"/>
                <a:cs typeface="Segoe UI" panose="020B0502040204020203" pitchFamily="34" charset="0"/>
              </a:rPr>
              <a:t>) and rice (white </a:t>
            </a:r>
            <a:r>
              <a:rPr lang="en-US" altLang="ja-JP" sz="900" dirty="0" err="1">
                <a:latin typeface="Segoe UI" panose="020B0502040204020203" pitchFamily="34" charset="0"/>
                <a:cs typeface="Segoe UI" panose="020B0502040204020203" pitchFamily="34" charset="0"/>
              </a:rPr>
              <a:t>jiuqu</a:t>
            </a:r>
            <a:r>
              <a:rPr lang="en-US" altLang="ja-JP" sz="900" dirty="0">
                <a:latin typeface="Segoe UI" panose="020B0502040204020203" pitchFamily="34" charset="0"/>
                <a:cs typeface="Segoe UI" panose="020B0502040204020203" pitchFamily="34" charset="0"/>
              </a:rPr>
              <a:t>), as well as the underground water of the Takamine Mountains in </a:t>
            </a:r>
            <a:r>
              <a:rPr lang="en-US" altLang="ja-JP" sz="900" dirty="0" err="1">
                <a:latin typeface="Segoe UI" panose="020B0502040204020203" pitchFamily="34" charset="0"/>
                <a:cs typeface="Segoe UI" panose="020B0502040204020203" pitchFamily="34" charset="0"/>
              </a:rPr>
              <a:t>Fukiage</a:t>
            </a:r>
            <a:r>
              <a:rPr lang="en-US" altLang="ja-JP" sz="900" dirty="0">
                <a:latin typeface="Segoe UI" panose="020B0502040204020203" pitchFamily="34" charset="0"/>
                <a:cs typeface="Segoe UI" panose="020B0502040204020203" pitchFamily="34" charset="0"/>
              </a:rPr>
              <a:t> Town, "the blessings of the earth in Kagoshima", and the plums are hand-packed one by one. Uses large domestic plums. .</a:t>
            </a:r>
          </a:p>
          <a:p>
            <a:endParaRPr lang="en-US" altLang="ja-JP" sz="900" dirty="0">
              <a:latin typeface="Segoe UI" panose="020B0502040204020203" pitchFamily="34" charset="0"/>
              <a:cs typeface="Segoe UI" panose="020B0502040204020203" pitchFamily="34" charset="0"/>
            </a:endParaRP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Alcohol content / 12 degrees</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Ingredient name / Authentic shochu, plum, sugar</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Contents / 720ml</a:t>
            </a:r>
          </a:p>
          <a:p>
            <a:endParaRPr kumimoji="1" lang="ja-JP" altLang="en-US"/>
          </a:p>
        </p:txBody>
      </p:sp>
      <p:sp>
        <p:nvSpPr>
          <p:cNvPr id="6" name="テキスト ボックス 5">
            <a:extLst>
              <a:ext uri="{FF2B5EF4-FFF2-40B4-BE49-F238E27FC236}">
                <a16:creationId xmlns:a16="http://schemas.microsoft.com/office/drawing/2014/main" id="{94AB1464-F81D-9EDB-942B-DE0FF244ABC2}"/>
              </a:ext>
            </a:extLst>
          </p:cNvPr>
          <p:cNvSpPr txBox="1"/>
          <p:nvPr/>
        </p:nvSpPr>
        <p:spPr>
          <a:xfrm>
            <a:off x="449708" y="8373945"/>
            <a:ext cx="2787105" cy="1615827"/>
          </a:xfrm>
          <a:prstGeom prst="rect">
            <a:avLst/>
          </a:prstGeom>
          <a:noFill/>
        </p:spPr>
        <p:txBody>
          <a:bodyPr wrap="square" rtlCol="0">
            <a:spAutoFit/>
          </a:bodyPr>
          <a:lstStyle/>
          <a:p>
            <a:r>
              <a:rPr lang="en-US" altLang="ja-JP" sz="900" dirty="0">
                <a:latin typeface="Segoe UI" panose="020B0502040204020203" pitchFamily="34" charset="0"/>
                <a:cs typeface="Segoe UI" panose="020B0502040204020203" pitchFamily="34" charset="0"/>
              </a:rPr>
              <a:t>By selecting a botanical that maximizes the scent of juniper berries and carefully examining the pickling, we have found an exquisite balance. Domestic citrus fruits contain a lot of scent components in the skin, so after harvesting and processing during the season, they are immediately frozen to trap the scent components.</a:t>
            </a:r>
          </a:p>
          <a:p>
            <a:endParaRPr lang="en-US" altLang="ja-JP" sz="900" dirty="0">
              <a:latin typeface="Segoe UI" panose="020B0502040204020203" pitchFamily="34" charset="0"/>
              <a:cs typeface="Segoe UI" panose="020B0502040204020203" pitchFamily="34" charset="0"/>
            </a:endParaRP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Alcohol content / 47 degrees</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Ingredient name / Authentic shochu, plum, sugar</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Contents / 720ml</a:t>
            </a:r>
            <a:endParaRPr kumimoji="1" lang="ja-JP" altLang="en-US" sz="900">
              <a:latin typeface="Segoe UI" panose="020B0502040204020203" pitchFamily="34" charset="0"/>
              <a:cs typeface="Segoe UI" panose="020B0502040204020203" pitchFamily="34" charset="0"/>
            </a:endParaRPr>
          </a:p>
        </p:txBody>
      </p:sp>
      <p:sp>
        <p:nvSpPr>
          <p:cNvPr id="21" name="テキスト ボックス 20">
            <a:extLst>
              <a:ext uri="{FF2B5EF4-FFF2-40B4-BE49-F238E27FC236}">
                <a16:creationId xmlns:a16="http://schemas.microsoft.com/office/drawing/2014/main" id="{2B8BA68D-93C5-85DB-CDE1-9EE4350B2AE8}"/>
              </a:ext>
            </a:extLst>
          </p:cNvPr>
          <p:cNvSpPr txBox="1"/>
          <p:nvPr/>
        </p:nvSpPr>
        <p:spPr>
          <a:xfrm>
            <a:off x="3863398" y="8359361"/>
            <a:ext cx="2787105" cy="1754326"/>
          </a:xfrm>
          <a:prstGeom prst="rect">
            <a:avLst/>
          </a:prstGeom>
          <a:noFill/>
        </p:spPr>
        <p:txBody>
          <a:bodyPr wrap="square" rtlCol="0">
            <a:spAutoFit/>
          </a:bodyPr>
          <a:lstStyle/>
          <a:p>
            <a:r>
              <a:rPr lang="en-US" altLang="ja-JP" sz="900" dirty="0">
                <a:latin typeface="Segoe UI" panose="020B0502040204020203" pitchFamily="34" charset="0"/>
                <a:cs typeface="Segoe UI" panose="020B0502040204020203" pitchFamily="34" charset="0"/>
              </a:rPr>
              <a:t>By selecting a botanical that maximizes the scent of juniper berries and carefully examining the pickling, we have found an exquisite balance. Domestic citrus fruits contain a lot of scent components in the skin, so after harvesting and processing during the season, they are immediately frozen to trap the scent components.</a:t>
            </a:r>
          </a:p>
          <a:p>
            <a:endParaRPr lang="en-US" altLang="ja-JP" sz="900" dirty="0">
              <a:latin typeface="Segoe UI" panose="020B0502040204020203" pitchFamily="34" charset="0"/>
              <a:cs typeface="Segoe UI" panose="020B0502040204020203" pitchFamily="34" charset="0"/>
            </a:endParaRP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Alcohol content / 47 degrees</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Ingredient name / Authentic shochu, plum, sugar</a:t>
            </a:r>
          </a:p>
          <a:p>
            <a:r>
              <a:rPr lang="ja-JP" altLang="en-US" sz="900">
                <a:latin typeface="Segoe UI" panose="020B0502040204020203" pitchFamily="34" charset="0"/>
                <a:cs typeface="Segoe UI" panose="020B0502040204020203" pitchFamily="34" charset="0"/>
              </a:rPr>
              <a:t>・ </a:t>
            </a:r>
            <a:r>
              <a:rPr lang="en-US" altLang="ja-JP" sz="900" dirty="0">
                <a:latin typeface="Segoe UI" panose="020B0502040204020203" pitchFamily="34" charset="0"/>
                <a:cs typeface="Segoe UI" panose="020B0502040204020203" pitchFamily="34" charset="0"/>
              </a:rPr>
              <a:t>Contents / 720ml</a:t>
            </a:r>
          </a:p>
          <a:p>
            <a:r>
              <a:rPr kumimoji="1" lang="ja-JP" altLang="en-US" sz="900">
                <a:latin typeface="Segoe UI" panose="020B0502040204020203" pitchFamily="34" charset="0"/>
                <a:cs typeface="Segoe UI" panose="020B0502040204020203" pitchFamily="34" charset="0"/>
              </a:rPr>
              <a:t>★</a:t>
            </a:r>
            <a:r>
              <a:rPr lang="en-US" altLang="ja-JP" sz="900" dirty="0">
                <a:latin typeface="Segoe UI" panose="020B0502040204020203" pitchFamily="34" charset="0"/>
                <a:cs typeface="Segoe UI" panose="020B0502040204020203" pitchFamily="34" charset="0"/>
              </a:rPr>
              <a:t> Boxes (Hako)</a:t>
            </a:r>
            <a:endParaRPr kumimoji="1" lang="ja-JP" altLang="en-US" sz="900">
              <a:latin typeface="Segoe UI" panose="020B0502040204020203" pitchFamily="34" charset="0"/>
              <a:cs typeface="Segoe UI" panose="020B0502040204020203" pitchFamily="34" charset="0"/>
            </a:endParaRPr>
          </a:p>
        </p:txBody>
      </p:sp>
      <p:sp>
        <p:nvSpPr>
          <p:cNvPr id="23" name="テキスト ボックス 22">
            <a:extLst>
              <a:ext uri="{FF2B5EF4-FFF2-40B4-BE49-F238E27FC236}">
                <a16:creationId xmlns:a16="http://schemas.microsoft.com/office/drawing/2014/main" id="{47A1ED44-2963-D21A-0C94-6C868B5D4618}"/>
              </a:ext>
            </a:extLst>
          </p:cNvPr>
          <p:cNvSpPr txBox="1"/>
          <p:nvPr/>
        </p:nvSpPr>
        <p:spPr>
          <a:xfrm>
            <a:off x="6522028" y="1023311"/>
            <a:ext cx="773555" cy="276999"/>
          </a:xfrm>
          <a:prstGeom prst="rect">
            <a:avLst/>
          </a:prstGeom>
          <a:noFill/>
        </p:spPr>
        <p:txBody>
          <a:bodyPr wrap="square" rtlCol="0">
            <a:spAutoFit/>
          </a:bodyPr>
          <a:lstStyle/>
          <a:p>
            <a:pPr algn="ctr"/>
            <a:r>
              <a:rPr kumimoji="1" lang="en-US" altLang="ja-JP" sz="1200" dirty="0">
                <a:solidFill>
                  <a:srgbClr val="A79243"/>
                </a:solidFill>
              </a:rPr>
              <a:t>Shochu</a:t>
            </a:r>
          </a:p>
        </p:txBody>
      </p:sp>
      <p:sp>
        <p:nvSpPr>
          <p:cNvPr id="24" name="テキスト ボックス 23">
            <a:extLst>
              <a:ext uri="{FF2B5EF4-FFF2-40B4-BE49-F238E27FC236}">
                <a16:creationId xmlns:a16="http://schemas.microsoft.com/office/drawing/2014/main" id="{4D3B0649-C515-E271-576D-807B7676BEE5}"/>
              </a:ext>
            </a:extLst>
          </p:cNvPr>
          <p:cNvSpPr txBox="1"/>
          <p:nvPr/>
        </p:nvSpPr>
        <p:spPr>
          <a:xfrm>
            <a:off x="6515268" y="5762127"/>
            <a:ext cx="773555" cy="276999"/>
          </a:xfrm>
          <a:prstGeom prst="rect">
            <a:avLst/>
          </a:prstGeom>
          <a:noFill/>
        </p:spPr>
        <p:txBody>
          <a:bodyPr wrap="square" rtlCol="0">
            <a:spAutoFit/>
          </a:bodyPr>
          <a:lstStyle/>
          <a:p>
            <a:pPr algn="ctr"/>
            <a:r>
              <a:rPr lang="en-US" altLang="ja-JP" sz="1200" dirty="0">
                <a:solidFill>
                  <a:srgbClr val="A79243"/>
                </a:solidFill>
              </a:rPr>
              <a:t>Gin</a:t>
            </a:r>
            <a:endParaRPr kumimoji="1" lang="en-US" altLang="ja-JP" sz="1200" dirty="0">
              <a:solidFill>
                <a:srgbClr val="A79243"/>
              </a:solidFill>
            </a:endParaRPr>
          </a:p>
        </p:txBody>
      </p:sp>
    </p:spTree>
    <p:extLst>
      <p:ext uri="{BB962C8B-B14F-4D97-AF65-F5344CB8AC3E}">
        <p14:creationId xmlns:p14="http://schemas.microsoft.com/office/powerpoint/2010/main" val="95315254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1648</TotalTime>
  <Words>4071</Words>
  <Application>Microsoft Macintosh PowerPoint</Application>
  <PresentationFormat>ユーザー設定</PresentationFormat>
  <Paragraphs>264</Paragraphs>
  <Slides>14</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14</vt:i4>
      </vt:variant>
    </vt:vector>
  </HeadingPairs>
  <TitlesOfParts>
    <vt:vector size="23" baseType="lpstr">
      <vt:lpstr>メイリオ</vt:lpstr>
      <vt:lpstr>メイリオ</vt:lpstr>
      <vt:lpstr>Arial</vt:lpstr>
      <vt:lpstr>Arial</vt:lpstr>
      <vt:lpstr>Calibri</vt:lpstr>
      <vt:lpstr>Calibri Light</vt:lpstr>
      <vt:lpstr>Helvetica Neue</vt:lpstr>
      <vt:lpstr>Segoe UI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cp:lastModifiedBy>Nagashima Shigeo</cp:lastModifiedBy>
  <cp:revision>49</cp:revision>
  <cp:lastPrinted>2022-05-29T11:27:19Z</cp:lastPrinted>
  <dcterms:created xsi:type="dcterms:W3CDTF">2015-05-11T08:17:44Z</dcterms:created>
  <dcterms:modified xsi:type="dcterms:W3CDTF">2022-06-13T01:44:35Z</dcterms:modified>
</cp:coreProperties>
</file>